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2_2E6BAD36.xml" ContentType="application/vnd.ms-powerpoint.comments+xml"/>
  <Override PartName="/ppt/comments/modernComment_103_E476AEBE.xml" ContentType="application/vnd.ms-powerpoint.comments+xml"/>
  <Override PartName="/ppt/comments/modernComment_15B_98E2C71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04_F9E9E4FA.xml" ContentType="application/vnd.ms-powerpoint.comments+xml"/>
  <Override PartName="/ppt/comments/modernComment_107_F7A274BD.xml" ContentType="application/vnd.ms-powerpoint.comments+xml"/>
  <Override PartName="/ppt/comments/modernComment_108_2FB4A861.xml" ContentType="application/vnd.ms-powerpoint.comments+xml"/>
  <Override PartName="/ppt/comments/modernComment_10E_A118FFF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325" r:id="rId4"/>
    <p:sldId id="348" r:id="rId5"/>
    <p:sldId id="258" r:id="rId6"/>
    <p:sldId id="349" r:id="rId7"/>
    <p:sldId id="259" r:id="rId8"/>
    <p:sldId id="290" r:id="rId9"/>
    <p:sldId id="347" r:id="rId10"/>
    <p:sldId id="343" r:id="rId11"/>
    <p:sldId id="291" r:id="rId12"/>
    <p:sldId id="260" r:id="rId13"/>
    <p:sldId id="263" r:id="rId14"/>
    <p:sldId id="264" r:id="rId15"/>
    <p:sldId id="265" r:id="rId16"/>
    <p:sldId id="266" r:id="rId17"/>
    <p:sldId id="345" r:id="rId18"/>
    <p:sldId id="268" r:id="rId19"/>
    <p:sldId id="308" r:id="rId20"/>
    <p:sldId id="309" r:id="rId21"/>
    <p:sldId id="324" r:id="rId22"/>
    <p:sldId id="270" r:id="rId23"/>
    <p:sldId id="285" r:id="rId24"/>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64AC0C-139E-D093-9767-62592333F938}" name="Elena Acosta" initials="EA" userId="S::eacosta@bolsadevalores.com.py::6bd5e6cc-75a5-459e-92e9-314b09e379a1" providerId="AD"/>
  <p188:author id="{2EB7336E-8780-866F-1FE3-A68B106C0A10}" name="Maria Del Pilar Quintana Rios" initials="MDPQR" userId="S::pquintana@bolsadevalores.com.py::8ebeebfc-ab1d-4ae6-858e-a05d963e8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E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1FCEC-F83C-4031-9555-21117A0987C9}" v="43" dt="2023-10-23T18:48:39.328"/>
  </p1510:revLst>
</p1510:revInfo>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Del Pilar Quintana Rios" userId="8ebeebfc-ab1d-4ae6-858e-a05d963e8e5c" providerId="ADAL" clId="{0AB1FCEC-F83C-4031-9555-21117A0987C9}"/>
    <pc:docChg chg="undo custSel addSld delSld modSld sldOrd">
      <pc:chgData name="Maria Del Pilar Quintana Rios" userId="8ebeebfc-ab1d-4ae6-858e-a05d963e8e5c" providerId="ADAL" clId="{0AB1FCEC-F83C-4031-9555-21117A0987C9}" dt="2023-10-23T18:50:47.292" v="568" actId="20577"/>
      <pc:docMkLst>
        <pc:docMk/>
      </pc:docMkLst>
      <pc:sldChg chg="modSp mod ord modCm">
        <pc:chgData name="Maria Del Pilar Quintana Rios" userId="8ebeebfc-ab1d-4ae6-858e-a05d963e8e5c" providerId="ADAL" clId="{0AB1FCEC-F83C-4031-9555-21117A0987C9}" dt="2023-10-19T17:33:55.003" v="353"/>
        <pc:sldMkLst>
          <pc:docMk/>
          <pc:sldMk cId="778808630" sldId="258"/>
        </pc:sldMkLst>
        <pc:spChg chg="mod">
          <ac:chgData name="Maria Del Pilar Quintana Rios" userId="8ebeebfc-ab1d-4ae6-858e-a05d963e8e5c" providerId="ADAL" clId="{0AB1FCEC-F83C-4031-9555-21117A0987C9}" dt="2023-10-19T14:30:45.185" v="111" actId="1076"/>
          <ac:spMkLst>
            <pc:docMk/>
            <pc:sldMk cId="778808630" sldId="258"/>
            <ac:spMk id="4" creationId="{00000000-0000-0000-0000-000000000000}"/>
          </ac:spMkLst>
        </pc:spChg>
        <pc:spChg chg="mod">
          <ac:chgData name="Maria Del Pilar Quintana Rios" userId="8ebeebfc-ab1d-4ae6-858e-a05d963e8e5c" providerId="ADAL" clId="{0AB1FCEC-F83C-4031-9555-21117A0987C9}" dt="2023-10-19T14:30:42.339" v="110" actId="404"/>
          <ac:spMkLst>
            <pc:docMk/>
            <pc:sldMk cId="778808630" sldId="258"/>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Maria Del Pilar Quintana Rios" userId="8ebeebfc-ab1d-4ae6-858e-a05d963e8e5c" providerId="ADAL" clId="{0AB1FCEC-F83C-4031-9555-21117A0987C9}" dt="2023-10-19T17:33:55.003" v="353"/>
              <pc2:cmMkLst xmlns:pc2="http://schemas.microsoft.com/office/powerpoint/2019/9/main/command">
                <pc:docMk/>
                <pc:sldMk cId="778808630" sldId="258"/>
                <pc2:cmMk id="{03628B7B-6F91-43BF-BFA5-F0FD4C7E85A1}"/>
              </pc2:cmMkLst>
            </pc226:cmChg>
            <pc226:cmChg xmlns:pc226="http://schemas.microsoft.com/office/powerpoint/2022/06/main/command" chg="mod">
              <pc226:chgData name="Maria Del Pilar Quintana Rios" userId="8ebeebfc-ab1d-4ae6-858e-a05d963e8e5c" providerId="ADAL" clId="{0AB1FCEC-F83C-4031-9555-21117A0987C9}" dt="2023-10-19T17:29:07.936" v="325"/>
              <pc2:cmMkLst xmlns:pc2="http://schemas.microsoft.com/office/powerpoint/2019/9/main/command">
                <pc:docMk/>
                <pc:sldMk cId="778808630" sldId="258"/>
                <pc2:cmMk id="{9578F0D6-0083-48C2-AFDC-F5767827252F}"/>
              </pc2:cmMkLst>
            </pc226:cmChg>
          </p:ext>
        </pc:extLst>
      </pc:sldChg>
      <pc:sldChg chg="modSp mod modCm">
        <pc:chgData name="Maria Del Pilar Quintana Rios" userId="8ebeebfc-ab1d-4ae6-858e-a05d963e8e5c" providerId="ADAL" clId="{0AB1FCEC-F83C-4031-9555-21117A0987C9}" dt="2023-10-19T19:13:10.264" v="543" actId="14734"/>
        <pc:sldMkLst>
          <pc:docMk/>
          <pc:sldMk cId="3832983230" sldId="259"/>
        </pc:sldMkLst>
        <pc:spChg chg="mod">
          <ac:chgData name="Maria Del Pilar Quintana Rios" userId="8ebeebfc-ab1d-4ae6-858e-a05d963e8e5c" providerId="ADAL" clId="{0AB1FCEC-F83C-4031-9555-21117A0987C9}" dt="2023-10-19T19:11:25.157" v="537" actId="1036"/>
          <ac:spMkLst>
            <pc:docMk/>
            <pc:sldMk cId="3832983230" sldId="259"/>
            <ac:spMk id="5" creationId="{00000000-0000-0000-0000-000000000000}"/>
          </ac:spMkLst>
        </pc:spChg>
        <pc:graphicFrameChg chg="mod modGraphic">
          <ac:chgData name="Maria Del Pilar Quintana Rios" userId="8ebeebfc-ab1d-4ae6-858e-a05d963e8e5c" providerId="ADAL" clId="{0AB1FCEC-F83C-4031-9555-21117A0987C9}" dt="2023-10-19T19:13:10.264" v="543" actId="14734"/>
          <ac:graphicFrameMkLst>
            <pc:docMk/>
            <pc:sldMk cId="3832983230" sldId="259"/>
            <ac:graphicFrameMk id="10"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Maria Del Pilar Quintana Rios" userId="8ebeebfc-ab1d-4ae6-858e-a05d963e8e5c" providerId="ADAL" clId="{0AB1FCEC-F83C-4031-9555-21117A0987C9}" dt="2023-10-19T19:12:09.362" v="540"/>
              <pc2:cmMkLst xmlns:pc2="http://schemas.microsoft.com/office/powerpoint/2019/9/main/command">
                <pc:docMk/>
                <pc:sldMk cId="3832983230" sldId="259"/>
                <pc2:cmMk id="{FDE4A4D6-ABE0-46C6-8746-AC5DFF2AFD6F}"/>
              </pc2:cmMkLst>
            </pc226:cmChg>
          </p:ext>
        </pc:extLst>
      </pc:sldChg>
      <pc:sldChg chg="modSp mod modCm">
        <pc:chgData name="Maria Del Pilar Quintana Rios" userId="8ebeebfc-ab1d-4ae6-858e-a05d963e8e5c" providerId="ADAL" clId="{0AB1FCEC-F83C-4031-9555-21117A0987C9}" dt="2023-10-19T17:37:40.712" v="399" actId="1076"/>
        <pc:sldMkLst>
          <pc:docMk/>
          <pc:sldMk cId="4192855290" sldId="260"/>
        </pc:sldMkLst>
        <pc:spChg chg="mod">
          <ac:chgData name="Maria Del Pilar Quintana Rios" userId="8ebeebfc-ab1d-4ae6-858e-a05d963e8e5c" providerId="ADAL" clId="{0AB1FCEC-F83C-4031-9555-21117A0987C9}" dt="2023-10-19T17:37:40.712" v="399" actId="1076"/>
          <ac:spMkLst>
            <pc:docMk/>
            <pc:sldMk cId="4192855290" sldId="260"/>
            <ac:spMk id="3" creationId="{1D9B163D-7970-AA85-C230-B25962323504}"/>
          </ac:spMkLst>
        </pc:spChg>
        <pc:spChg chg="mod">
          <ac:chgData name="Maria Del Pilar Quintana Rios" userId="8ebeebfc-ab1d-4ae6-858e-a05d963e8e5c" providerId="ADAL" clId="{0AB1FCEC-F83C-4031-9555-21117A0987C9}" dt="2023-10-19T17:37:20.775" v="393" actId="20577"/>
          <ac:spMkLst>
            <pc:docMk/>
            <pc:sldMk cId="4192855290" sldId="260"/>
            <ac:spMk id="4" creationId="{00000000-0000-0000-0000-000000000000}"/>
          </ac:spMkLst>
        </pc:spChg>
        <pc:spChg chg="mod">
          <ac:chgData name="Maria Del Pilar Quintana Rios" userId="8ebeebfc-ab1d-4ae6-858e-a05d963e8e5c" providerId="ADAL" clId="{0AB1FCEC-F83C-4031-9555-21117A0987C9}" dt="2023-10-19T17:35:52.221" v="367" actId="108"/>
          <ac:spMkLst>
            <pc:docMk/>
            <pc:sldMk cId="4192855290" sldId="260"/>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Maria Del Pilar Quintana Rios" userId="8ebeebfc-ab1d-4ae6-858e-a05d963e8e5c" providerId="ADAL" clId="{0AB1FCEC-F83C-4031-9555-21117A0987C9}" dt="2023-10-19T17:36:53.827" v="369"/>
              <pc2:cmMkLst xmlns:pc2="http://schemas.microsoft.com/office/powerpoint/2019/9/main/command">
                <pc:docMk/>
                <pc:sldMk cId="4192855290" sldId="260"/>
                <pc2:cmMk id="{F07983A9-F583-4E9E-8993-8EE29B27A53D}"/>
              </pc2:cmMkLst>
            </pc226:cmChg>
          </p:ext>
        </pc:extLst>
      </pc:sldChg>
      <pc:sldChg chg="modSp mod modCm">
        <pc:chgData name="Maria Del Pilar Quintana Rios" userId="8ebeebfc-ab1d-4ae6-858e-a05d963e8e5c" providerId="ADAL" clId="{0AB1FCEC-F83C-4031-9555-21117A0987C9}" dt="2023-10-19T17:38:17.369" v="403"/>
        <pc:sldMkLst>
          <pc:docMk/>
          <pc:sldMk cId="4154619069" sldId="263"/>
        </pc:sldMkLst>
        <pc:spChg chg="mod">
          <ac:chgData name="Maria Del Pilar Quintana Rios" userId="8ebeebfc-ab1d-4ae6-858e-a05d963e8e5c" providerId="ADAL" clId="{0AB1FCEC-F83C-4031-9555-21117A0987C9}" dt="2023-10-19T17:32:59.370" v="351" actId="20577"/>
          <ac:spMkLst>
            <pc:docMk/>
            <pc:sldMk cId="4154619069" sldId="263"/>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Maria Del Pilar Quintana Rios" userId="8ebeebfc-ab1d-4ae6-858e-a05d963e8e5c" providerId="ADAL" clId="{0AB1FCEC-F83C-4031-9555-21117A0987C9}" dt="2023-10-19T17:38:17.369" v="403"/>
              <pc2:cmMkLst xmlns:pc2="http://schemas.microsoft.com/office/powerpoint/2019/9/main/command">
                <pc:docMk/>
                <pc:sldMk cId="4154619069" sldId="263"/>
                <pc2:cmMk id="{CB7498DA-481E-4A0F-9AB6-033F7AC99B35}"/>
              </pc2:cmMkLst>
            </pc226:cmChg>
          </p:ext>
        </pc:extLst>
      </pc:sldChg>
      <pc:sldChg chg="modCm">
        <pc:chgData name="Maria Del Pilar Quintana Rios" userId="8ebeebfc-ab1d-4ae6-858e-a05d963e8e5c" providerId="ADAL" clId="{0AB1FCEC-F83C-4031-9555-21117A0987C9}" dt="2023-10-19T19:15:42.821" v="549"/>
        <pc:sldMkLst>
          <pc:docMk/>
          <pc:sldMk cId="800368737" sldId="264"/>
        </pc:sldMkLst>
        <pc:extLst>
          <p:ext xmlns:p="http://schemas.openxmlformats.org/presentationml/2006/main" uri="{D6D511B9-2390-475A-947B-AFAB55BFBCF1}">
            <pc226:cmChg xmlns:pc226="http://schemas.microsoft.com/office/powerpoint/2022/06/main/command" chg="mod">
              <pc226:chgData name="Maria Del Pilar Quintana Rios" userId="8ebeebfc-ab1d-4ae6-858e-a05d963e8e5c" providerId="ADAL" clId="{0AB1FCEC-F83C-4031-9555-21117A0987C9}" dt="2023-10-19T19:15:42.821" v="549"/>
              <pc2:cmMkLst xmlns:pc2="http://schemas.microsoft.com/office/powerpoint/2019/9/main/command">
                <pc:docMk/>
                <pc:sldMk cId="800368737" sldId="264"/>
                <pc2:cmMk id="{6F7ACFF4-7082-4483-A42D-F6FF8EF2983A}"/>
              </pc2:cmMkLst>
            </pc226:cmChg>
          </p:ext>
        </pc:extLst>
      </pc:sldChg>
      <pc:sldChg chg="modSp modCm">
        <pc:chgData name="Maria Del Pilar Quintana Rios" userId="8ebeebfc-ab1d-4ae6-858e-a05d963e8e5c" providerId="ADAL" clId="{0AB1FCEC-F83C-4031-9555-21117A0987C9}" dt="2023-10-19T17:33:41.709" v="352"/>
        <pc:sldMkLst>
          <pc:docMk/>
          <pc:sldMk cId="2702770169" sldId="270"/>
        </pc:sldMkLst>
        <pc:spChg chg="mod">
          <ac:chgData name="Maria Del Pilar Quintana Rios" userId="8ebeebfc-ab1d-4ae6-858e-a05d963e8e5c" providerId="ADAL" clId="{0AB1FCEC-F83C-4031-9555-21117A0987C9}" dt="2023-10-19T14:57:33.010" v="303" actId="20577"/>
          <ac:spMkLst>
            <pc:docMk/>
            <pc:sldMk cId="2702770169" sldId="270"/>
            <ac:spMk id="10" creationId="{00000000-0000-0000-0000-000000000000}"/>
          </ac:spMkLst>
        </pc:spChg>
        <pc:spChg chg="mod">
          <ac:chgData name="Maria Del Pilar Quintana Rios" userId="8ebeebfc-ab1d-4ae6-858e-a05d963e8e5c" providerId="ADAL" clId="{0AB1FCEC-F83C-4031-9555-21117A0987C9}" dt="2023-10-19T14:58:03.806" v="320" actId="20577"/>
          <ac:spMkLst>
            <pc:docMk/>
            <pc:sldMk cId="2702770169" sldId="270"/>
            <ac:spMk id="13" creationId="{00000000-0000-0000-0000-000000000000}"/>
          </ac:spMkLst>
        </pc:spChg>
        <pc:spChg chg="mod">
          <ac:chgData name="Maria Del Pilar Quintana Rios" userId="8ebeebfc-ab1d-4ae6-858e-a05d963e8e5c" providerId="ADAL" clId="{0AB1FCEC-F83C-4031-9555-21117A0987C9}" dt="2023-10-19T14:57:38.284" v="310" actId="20577"/>
          <ac:spMkLst>
            <pc:docMk/>
            <pc:sldMk cId="2702770169" sldId="270"/>
            <ac:spMk id="18" creationId="{00000000-0000-0000-0000-000000000000}"/>
          </ac:spMkLst>
        </pc:spChg>
        <pc:extLst>
          <p:ext xmlns:p="http://schemas.openxmlformats.org/presentationml/2006/main" uri="{D6D511B9-2390-475A-947B-AFAB55BFBCF1}">
            <pc226:cmChg xmlns:pc226="http://schemas.microsoft.com/office/powerpoint/2022/06/main/command" chg="mod modRxn">
              <pc226:chgData name="Maria Del Pilar Quintana Rios" userId="8ebeebfc-ab1d-4ae6-858e-a05d963e8e5c" providerId="ADAL" clId="{0AB1FCEC-F83C-4031-9555-21117A0987C9}" dt="2023-10-19T17:33:41.709" v="352"/>
              <pc2:cmMkLst xmlns:pc2="http://schemas.microsoft.com/office/powerpoint/2019/9/main/command">
                <pc:docMk/>
                <pc:sldMk cId="2702770169" sldId="270"/>
                <pc2:cmMk id="{F9F0C66B-EE4D-425E-B0F7-2E66C0E299A6}"/>
              </pc2:cmMkLst>
            </pc226:cmChg>
          </p:ext>
        </pc:extLst>
      </pc:sldChg>
      <pc:sldChg chg="modSp mod">
        <pc:chgData name="Maria Del Pilar Quintana Rios" userId="8ebeebfc-ab1d-4ae6-858e-a05d963e8e5c" providerId="ADAL" clId="{0AB1FCEC-F83C-4031-9555-21117A0987C9}" dt="2023-10-19T17:37:59.944" v="402" actId="14100"/>
        <pc:sldMkLst>
          <pc:docMk/>
          <pc:sldMk cId="2578201868" sldId="291"/>
        </pc:sldMkLst>
        <pc:spChg chg="mod">
          <ac:chgData name="Maria Del Pilar Quintana Rios" userId="8ebeebfc-ab1d-4ae6-858e-a05d963e8e5c" providerId="ADAL" clId="{0AB1FCEC-F83C-4031-9555-21117A0987C9}" dt="2023-10-19T17:37:59.944" v="402" actId="14100"/>
          <ac:spMkLst>
            <pc:docMk/>
            <pc:sldMk cId="2578201868" sldId="291"/>
            <ac:spMk id="2" creationId="{63538362-4E86-0949-8BF4-3B61A3848B97}"/>
          </ac:spMkLst>
        </pc:spChg>
        <pc:spChg chg="mod">
          <ac:chgData name="Maria Del Pilar Quintana Rios" userId="8ebeebfc-ab1d-4ae6-858e-a05d963e8e5c" providerId="ADAL" clId="{0AB1FCEC-F83C-4031-9555-21117A0987C9}" dt="2023-10-19T17:37:11.033" v="390" actId="20577"/>
          <ac:spMkLst>
            <pc:docMk/>
            <pc:sldMk cId="2578201868" sldId="291"/>
            <ac:spMk id="5" creationId="{00000000-0000-0000-0000-000000000000}"/>
          </ac:spMkLst>
        </pc:spChg>
        <pc:spChg chg="mod">
          <ac:chgData name="Maria Del Pilar Quintana Rios" userId="8ebeebfc-ab1d-4ae6-858e-a05d963e8e5c" providerId="ADAL" clId="{0AB1FCEC-F83C-4031-9555-21117A0987C9}" dt="2023-10-19T17:35:22.943" v="360" actId="1076"/>
          <ac:spMkLst>
            <pc:docMk/>
            <pc:sldMk cId="2578201868" sldId="291"/>
            <ac:spMk id="6" creationId="{00000000-0000-0000-0000-000000000000}"/>
          </ac:spMkLst>
        </pc:spChg>
      </pc:sldChg>
      <pc:sldChg chg="addSp delSp modSp del mod">
        <pc:chgData name="Maria Del Pilar Quintana Rios" userId="8ebeebfc-ab1d-4ae6-858e-a05d963e8e5c" providerId="ADAL" clId="{0AB1FCEC-F83C-4031-9555-21117A0987C9}" dt="2023-10-23T18:50:47.292" v="568" actId="20577"/>
        <pc:sldMkLst>
          <pc:docMk/>
          <pc:sldMk cId="2455427367" sldId="343"/>
        </pc:sldMkLst>
        <pc:spChg chg="add mod">
          <ac:chgData name="Maria Del Pilar Quintana Rios" userId="8ebeebfc-ab1d-4ae6-858e-a05d963e8e5c" providerId="ADAL" clId="{0AB1FCEC-F83C-4031-9555-21117A0987C9}" dt="2023-10-23T18:38:44.642" v="553"/>
          <ac:spMkLst>
            <pc:docMk/>
            <pc:sldMk cId="2455427367" sldId="343"/>
            <ac:spMk id="5" creationId="{995E437C-39E1-68E0-027C-1404C3B3E34E}"/>
          </ac:spMkLst>
        </pc:spChg>
        <pc:spChg chg="add mod">
          <ac:chgData name="Maria Del Pilar Quintana Rios" userId="8ebeebfc-ab1d-4ae6-858e-a05d963e8e5c" providerId="ADAL" clId="{0AB1FCEC-F83C-4031-9555-21117A0987C9}" dt="2023-10-23T18:38:44.642" v="553"/>
          <ac:spMkLst>
            <pc:docMk/>
            <pc:sldMk cId="2455427367" sldId="343"/>
            <ac:spMk id="6" creationId="{D6576C50-A64F-F335-6394-7C3D65058586}"/>
          </ac:spMkLst>
        </pc:spChg>
        <pc:spChg chg="del mod">
          <ac:chgData name="Maria Del Pilar Quintana Rios" userId="8ebeebfc-ab1d-4ae6-858e-a05d963e8e5c" providerId="ADAL" clId="{0AB1FCEC-F83C-4031-9555-21117A0987C9}" dt="2023-10-23T18:50:35.066" v="557" actId="20577"/>
          <ac:spMkLst>
            <pc:docMk/>
            <pc:sldMk cId="2455427367" sldId="343"/>
            <ac:spMk id="8" creationId="{00000000-0000-0000-0000-000000000000}"/>
          </ac:spMkLst>
        </pc:spChg>
        <pc:spChg chg="del">
          <ac:chgData name="Maria Del Pilar Quintana Rios" userId="8ebeebfc-ab1d-4ae6-858e-a05d963e8e5c" providerId="ADAL" clId="{0AB1FCEC-F83C-4031-9555-21117A0987C9}" dt="2023-10-23T18:38:32.428" v="552" actId="478"/>
          <ac:spMkLst>
            <pc:docMk/>
            <pc:sldMk cId="2455427367" sldId="343"/>
            <ac:spMk id="10" creationId="{5A3146AE-2CB8-4BE4-B634-3B0057D223DB}"/>
          </ac:spMkLst>
        </pc:spChg>
        <pc:spChg chg="mod">
          <ac:chgData name="Maria Del Pilar Quintana Rios" userId="8ebeebfc-ab1d-4ae6-858e-a05d963e8e5c" providerId="ADAL" clId="{0AB1FCEC-F83C-4031-9555-21117A0987C9}" dt="2023-10-23T18:50:47.292" v="568" actId="20577"/>
          <ac:spMkLst>
            <pc:docMk/>
            <pc:sldMk cId="2455427367" sldId="343"/>
            <ac:spMk id="14" creationId="{5442CA0A-DF58-4307-A2C4-DAF5F829FF64}"/>
          </ac:spMkLst>
        </pc:spChg>
        <pc:grpChg chg="add mod">
          <ac:chgData name="Maria Del Pilar Quintana Rios" userId="8ebeebfc-ab1d-4ae6-858e-a05d963e8e5c" providerId="ADAL" clId="{0AB1FCEC-F83C-4031-9555-21117A0987C9}" dt="2023-10-23T18:38:48.399" v="554" actId="1076"/>
          <ac:grpSpMkLst>
            <pc:docMk/>
            <pc:sldMk cId="2455427367" sldId="343"/>
            <ac:grpSpMk id="4" creationId="{B899AEB7-2B69-11E3-EB25-872EDB15A907}"/>
          </ac:grpSpMkLst>
        </pc:grpChg>
      </pc:sldChg>
      <pc:sldChg chg="del">
        <pc:chgData name="Maria Del Pilar Quintana Rios" userId="8ebeebfc-ab1d-4ae6-858e-a05d963e8e5c" providerId="ADAL" clId="{0AB1FCEC-F83C-4031-9555-21117A0987C9}" dt="2023-10-19T17:36:01.092" v="368" actId="2696"/>
        <pc:sldMkLst>
          <pc:docMk/>
          <pc:sldMk cId="811009375" sldId="346"/>
        </pc:sldMkLst>
      </pc:sldChg>
      <pc:sldChg chg="addSp delSp modSp mod modCm">
        <pc:chgData name="Maria Del Pilar Quintana Rios" userId="8ebeebfc-ab1d-4ae6-858e-a05d963e8e5c" providerId="ADAL" clId="{0AB1FCEC-F83C-4031-9555-21117A0987C9}" dt="2023-10-23T18:38:04.537" v="550" actId="478"/>
        <pc:sldMkLst>
          <pc:docMk/>
          <pc:sldMk cId="2564998933" sldId="347"/>
        </pc:sldMkLst>
        <pc:spChg chg="add del mod">
          <ac:chgData name="Maria Del Pilar Quintana Rios" userId="8ebeebfc-ab1d-4ae6-858e-a05d963e8e5c" providerId="ADAL" clId="{0AB1FCEC-F83C-4031-9555-21117A0987C9}" dt="2023-10-23T18:38:04.537" v="550" actId="478"/>
          <ac:spMkLst>
            <pc:docMk/>
            <pc:sldMk cId="2564998933" sldId="347"/>
            <ac:spMk id="2" creationId="{A08F80EE-F79F-1E06-CB21-56946A579D68}"/>
          </ac:spMkLst>
        </pc:spChg>
        <pc:spChg chg="mod">
          <ac:chgData name="Maria Del Pilar Quintana Rios" userId="8ebeebfc-ab1d-4ae6-858e-a05d963e8e5c" providerId="ADAL" clId="{0AB1FCEC-F83C-4031-9555-21117A0987C9}" dt="2023-10-19T18:41:13.289" v="478" actId="20577"/>
          <ac:spMkLst>
            <pc:docMk/>
            <pc:sldMk cId="2564998933" sldId="347"/>
            <ac:spMk id="3" creationId="{03926D7E-1E16-FACB-3ED6-4E70CFCA94C1}"/>
          </ac:spMkLst>
        </pc:spChg>
        <pc:extLst>
          <p:ext xmlns:p="http://schemas.openxmlformats.org/presentationml/2006/main" uri="{D6D511B9-2390-475A-947B-AFAB55BFBCF1}">
            <pc226:cmChg xmlns:pc226="http://schemas.microsoft.com/office/powerpoint/2022/06/main/command" chg="mod">
              <pc226:chgData name="Maria Del Pilar Quintana Rios" userId="8ebeebfc-ab1d-4ae6-858e-a05d963e8e5c" providerId="ADAL" clId="{0AB1FCEC-F83C-4031-9555-21117A0987C9}" dt="2023-10-19T18:29:10.348" v="475"/>
              <pc2:cmMkLst xmlns:pc2="http://schemas.microsoft.com/office/powerpoint/2019/9/main/command">
                <pc:docMk/>
                <pc:sldMk cId="2564998933" sldId="347"/>
                <pc2:cmMk id="{CD541644-BD5F-45EF-A997-B53C04738BB5}"/>
              </pc2:cmMkLst>
            </pc226:cmChg>
          </p:ext>
        </pc:extLst>
      </pc:sldChg>
      <pc:sldChg chg="modSp add mod">
        <pc:chgData name="Maria Del Pilar Quintana Rios" userId="8ebeebfc-ab1d-4ae6-858e-a05d963e8e5c" providerId="ADAL" clId="{0AB1FCEC-F83C-4031-9555-21117A0987C9}" dt="2023-10-19T14:32:52.209" v="112" actId="1076"/>
        <pc:sldMkLst>
          <pc:docMk/>
          <pc:sldMk cId="2456688667" sldId="348"/>
        </pc:sldMkLst>
        <pc:spChg chg="mod">
          <ac:chgData name="Maria Del Pilar Quintana Rios" userId="8ebeebfc-ab1d-4ae6-858e-a05d963e8e5c" providerId="ADAL" clId="{0AB1FCEC-F83C-4031-9555-21117A0987C9}" dt="2023-10-19T14:32:52.209" v="112" actId="1076"/>
          <ac:spMkLst>
            <pc:docMk/>
            <pc:sldMk cId="2456688667" sldId="348"/>
            <ac:spMk id="4" creationId="{00000000-0000-0000-0000-000000000000}"/>
          </ac:spMkLst>
        </pc:spChg>
      </pc:sldChg>
      <pc:sldChg chg="addSp modSp add mod">
        <pc:chgData name="Maria Del Pilar Quintana Rios" userId="8ebeebfc-ab1d-4ae6-858e-a05d963e8e5c" providerId="ADAL" clId="{0AB1FCEC-F83C-4031-9555-21117A0987C9}" dt="2023-10-19T19:14:45.530" v="548" actId="1076"/>
        <pc:sldMkLst>
          <pc:docMk/>
          <pc:sldMk cId="3764368423" sldId="349"/>
        </pc:sldMkLst>
        <pc:spChg chg="mod">
          <ac:chgData name="Maria Del Pilar Quintana Rios" userId="8ebeebfc-ab1d-4ae6-858e-a05d963e8e5c" providerId="ADAL" clId="{0AB1FCEC-F83C-4031-9555-21117A0987C9}" dt="2023-10-19T14:33:15.047" v="115" actId="20577"/>
          <ac:spMkLst>
            <pc:docMk/>
            <pc:sldMk cId="3764368423" sldId="349"/>
            <ac:spMk id="4" creationId="{00000000-0000-0000-0000-000000000000}"/>
          </ac:spMkLst>
        </pc:spChg>
        <pc:spChg chg="mod">
          <ac:chgData name="Maria Del Pilar Quintana Rios" userId="8ebeebfc-ab1d-4ae6-858e-a05d963e8e5c" providerId="ADAL" clId="{0AB1FCEC-F83C-4031-9555-21117A0987C9}" dt="2023-10-19T14:44:54.443" v="288" actId="20577"/>
          <ac:spMkLst>
            <pc:docMk/>
            <pc:sldMk cId="3764368423" sldId="349"/>
            <ac:spMk id="5" creationId="{00000000-0000-0000-0000-000000000000}"/>
          </ac:spMkLst>
        </pc:spChg>
        <pc:spChg chg="add mod">
          <ac:chgData name="Maria Del Pilar Quintana Rios" userId="8ebeebfc-ab1d-4ae6-858e-a05d963e8e5c" providerId="ADAL" clId="{0AB1FCEC-F83C-4031-9555-21117A0987C9}" dt="2023-10-19T19:14:45.530" v="548" actId="1076"/>
          <ac:spMkLst>
            <pc:docMk/>
            <pc:sldMk cId="3764368423" sldId="349"/>
            <ac:spMk id="6" creationId="{9B12082B-483F-4DCC-65A4-29A0CEB3EDE4}"/>
          </ac:spMkLst>
        </pc:spChg>
        <pc:spChg chg="add mod">
          <ac:chgData name="Maria Del Pilar Quintana Rios" userId="8ebeebfc-ab1d-4ae6-858e-a05d963e8e5c" providerId="ADAL" clId="{0AB1FCEC-F83C-4031-9555-21117A0987C9}" dt="2023-10-19T19:14:41.049" v="546" actId="1076"/>
          <ac:spMkLst>
            <pc:docMk/>
            <pc:sldMk cId="3764368423" sldId="349"/>
            <ac:spMk id="7" creationId="{C060F580-0176-2ED7-5217-FDD41377BE89}"/>
          </ac:spMkLst>
        </pc:spChg>
        <pc:spChg chg="add mod">
          <ac:chgData name="Maria Del Pilar Quintana Rios" userId="8ebeebfc-ab1d-4ae6-858e-a05d963e8e5c" providerId="ADAL" clId="{0AB1FCEC-F83C-4031-9555-21117A0987C9}" dt="2023-10-19T19:14:42.800" v="547" actId="1076"/>
          <ac:spMkLst>
            <pc:docMk/>
            <pc:sldMk cId="3764368423" sldId="349"/>
            <ac:spMk id="8" creationId="{26044ED8-AC58-BB9B-B81D-ACF05CA0A002}"/>
          </ac:spMkLst>
        </pc:spChg>
      </pc:sldChg>
    </pc:docChg>
  </pc:docChgLst>
</pc:chgInfo>
</file>

<file path=ppt/comments/modernComment_102_2E6BAD36.xml><?xml version="1.0" encoding="utf-8"?>
<p188:cmLst xmlns:a="http://schemas.openxmlformats.org/drawingml/2006/main" xmlns:r="http://schemas.openxmlformats.org/officeDocument/2006/relationships" xmlns:p188="http://schemas.microsoft.com/office/powerpoint/2018/8/main">
  <p188:cm id="{9578F0D6-0083-48C2-AFDC-F5767827252F}" authorId="{5064AC0C-139E-D093-9767-62592333F938}" status="resolved" created="2023-10-18T20:29:34.943" complete="100000">
    <pc:sldMkLst xmlns:pc="http://schemas.microsoft.com/office/powerpoint/2013/main/command">
      <pc:docMk/>
      <pc:sldMk cId="778808630" sldId="258"/>
    </pc:sldMkLst>
    <p188:txBody>
      <a:bodyPr/>
      <a:lstStyle/>
      <a:p>
        <a:r>
          <a:rPr lang="es-PY"/>
          <a:t>Podemos agregar la utilidad en otro slide Utilidades de los Contratos de Futuros:
Cobertura (Hedging): Una de las utilidades más comunes de los contratos de futuros es la cobertura de riesgos. Las empresas utilizan contratos de futuros para protegerse contra movimientos adversos en los precios de los productos básicos, como el petróleo o los alimentos. Por ejemplo, una aerolínea puede utilizar contratos de futuros para fijar el precio al que comprarán combustible en el futuro, asegurándose de que los costos no se disparen.
Especulación: Los inversores pueden utilizar contratos de futuros para especular sobre los movimientos de los precios de los activos subyacentes sin tener que poseer físicamente esos activos. Pueden beneficiarse tanto de los aumentos como de las disminuciones de los precios.
Arbitraje: Los participantes en los mercados de futuros pueden aprovechar las diferencias de precio entre el mercado de futuros y el mercado al contado (spot). Esto implica comprar en un mercado donde el activo es más barato y vender en un mercado donde es más caro, obteniendo ganancias por la diferencia.
Flexibilidad de Inversión: Los contratos de futuros permiten a los inversores diversificar sus carteras, ya que ofrecen acceso a una amplia gama de activos subyacentes. Además, los contratos de futuros son altamente líquidos, lo que permite a los inversores comprar y vender con facilidad.
Precios Justos y Descubrimiento del Mercado: Los precios de futuros reflejan la oferta y la demanda del mercado, lo que contribuye al proceso de descubrimiento de precios en los mercados financieros y de materias primas. Esto ayuda a establecer precios justos y eficientes.</a:t>
        </a:r>
      </a:p>
    </p188:txBody>
  </p188:cm>
  <p188:cm id="{03628B7B-6F91-43BF-BFA5-F0FD4C7E85A1}" authorId="{5064AC0C-139E-D093-9767-62592333F938}" status="resolved" created="2023-10-18T20:37:28.013" complete="100000">
    <pc:sldMkLst xmlns:pc="http://schemas.microsoft.com/office/powerpoint/2013/main/command">
      <pc:docMk/>
      <pc:sldMk cId="778808630" sldId="258"/>
    </pc:sldMkLst>
    <p188:txBody>
      <a:bodyPr/>
      <a:lstStyle/>
      <a:p>
        <a:r>
          <a:rPr lang="es-PY"/>
          <a:t>También podemos agregar un slide sobre Regulación aplicada</a:t>
        </a:r>
      </a:p>
    </p188:txBody>
  </p188:cm>
</p188:cmLst>
</file>

<file path=ppt/comments/modernComment_103_E476AEBE.xml><?xml version="1.0" encoding="utf-8"?>
<p188:cmLst xmlns:a="http://schemas.openxmlformats.org/drawingml/2006/main" xmlns:r="http://schemas.openxmlformats.org/officeDocument/2006/relationships" xmlns:p188="http://schemas.microsoft.com/office/powerpoint/2018/8/main">
  <p188:cm id="{FDE4A4D6-ABE0-46C6-8746-AC5DFF2AFD6F}" authorId="{5064AC0C-139E-D093-9767-62592333F938}" status="resolved" created="2023-10-18T20:29:59.300" complete="100000">
    <ac:txMkLst xmlns:ac="http://schemas.microsoft.com/office/drawing/2013/main/command">
      <pc:docMk xmlns:pc="http://schemas.microsoft.com/office/powerpoint/2013/main/command"/>
      <pc:sldMk xmlns:pc="http://schemas.microsoft.com/office/powerpoint/2013/main/command" cId="3832983230" sldId="259"/>
      <ac:graphicFrameMk id="10" creationId="{00000000-0000-0000-0000-000000000000}"/>
      <ac:tblMk/>
      <ac:tcMk rowId="3520471418" colId="3453709782"/>
      <ac:txMk cp="0" len="18">
        <ac:context len="19" hash="3132623252"/>
      </ac:txMk>
    </ac:txMkLst>
    <p188:pos x="3590488" y="1839860"/>
    <p188:txBody>
      <a:bodyPr/>
      <a:lstStyle/>
      <a:p>
        <a:r>
          <a:rPr lang="es-PY"/>
          <a:t>Que dice la Res sobre esto?</a:t>
        </a:r>
      </a:p>
    </p188:txBody>
  </p188:cm>
</p188:cmLst>
</file>

<file path=ppt/comments/modernComment_104_F9E9E4FA.xml><?xml version="1.0" encoding="utf-8"?>
<p188:cmLst xmlns:a="http://schemas.openxmlformats.org/drawingml/2006/main" xmlns:r="http://schemas.openxmlformats.org/officeDocument/2006/relationships" xmlns:p188="http://schemas.microsoft.com/office/powerpoint/2018/8/main">
  <p188:cm id="{F07983A9-F583-4E9E-8993-8EE29B27A53D}" authorId="{5064AC0C-139E-D093-9767-62592333F938}" status="resolved" created="2023-10-18T19:54:58.965" complete="100000">
    <ac:txMkLst xmlns:ac="http://schemas.microsoft.com/office/drawing/2013/main/command">
      <pc:docMk xmlns:pc="http://schemas.microsoft.com/office/powerpoint/2013/main/command"/>
      <pc:sldMk xmlns:pc="http://schemas.microsoft.com/office/powerpoint/2013/main/command" cId="4192855290" sldId="260"/>
      <ac:spMk id="8" creationId="{00000000-0000-0000-0000-000000000000}"/>
      <ac:txMk cp="664" len="134">
        <ac:context len="799" hash="4219212330"/>
      </ac:txMk>
    </ac:txMkLst>
    <p188:pos x="11024525" y="1589615"/>
    <p188:txBody>
      <a:bodyPr/>
      <a:lstStyle/>
      <a:p>
        <a:r>
          <a:rPr lang="es-PY"/>
          <a:t>Y ELLOS NO TIENEN QUE TENER MEMBRESIAS?</a:t>
        </a:r>
      </a:p>
    </p188:txBody>
  </p188:cm>
</p188:cmLst>
</file>

<file path=ppt/comments/modernComment_107_F7A274BD.xml><?xml version="1.0" encoding="utf-8"?>
<p188:cmLst xmlns:a="http://schemas.openxmlformats.org/drawingml/2006/main" xmlns:r="http://schemas.openxmlformats.org/officeDocument/2006/relationships" xmlns:p188="http://schemas.microsoft.com/office/powerpoint/2018/8/main">
  <p188:cm id="{CB7498DA-481E-4A0F-9AB6-033F7AC99B35}" authorId="{5064AC0C-139E-D093-9767-62592333F938}" status="resolved" created="2023-10-18T20:02:27.013" complete="100000">
    <ac:txMkLst xmlns:ac="http://schemas.microsoft.com/office/drawing/2013/main/command">
      <pc:docMk xmlns:pc="http://schemas.microsoft.com/office/powerpoint/2013/main/command"/>
      <pc:sldMk xmlns:pc="http://schemas.microsoft.com/office/powerpoint/2013/main/command" cId="4154619069" sldId="263"/>
      <ac:spMk id="2" creationId="{00000000-0000-0000-0000-000000000000}"/>
      <ac:txMk cp="0" len="55">
        <ac:context len="61" hash="2941079384"/>
      </ac:txMk>
    </ac:txMkLst>
    <p188:pos x="9410063" y="528960"/>
    <p188:txBody>
      <a:bodyPr/>
      <a:lstStyle/>
      <a:p>
        <a:r>
          <a:rPr lang="es-PY"/>
          <a:t>Favor modificar por la actual</a:t>
        </a:r>
      </a:p>
    </p188:txBody>
  </p188:cm>
</p188:cmLst>
</file>

<file path=ppt/comments/modernComment_108_2FB4A861.xml><?xml version="1.0" encoding="utf-8"?>
<p188:cmLst xmlns:a="http://schemas.openxmlformats.org/drawingml/2006/main" xmlns:r="http://schemas.openxmlformats.org/officeDocument/2006/relationships" xmlns:p188="http://schemas.microsoft.com/office/powerpoint/2018/8/main">
  <p188:cm id="{6F7ACFF4-7082-4483-A42D-F6FF8EF2983A}" authorId="{5064AC0C-139E-D093-9767-62592333F938}" status="resolved" created="2023-10-18T20:41:00.645" complete="100000">
    <ac:txMkLst xmlns:ac="http://schemas.microsoft.com/office/drawing/2013/main/command">
      <pc:docMk xmlns:pc="http://schemas.microsoft.com/office/powerpoint/2013/main/command"/>
      <pc:sldMk xmlns:pc="http://schemas.microsoft.com/office/powerpoint/2013/main/command" cId="800368737" sldId="264"/>
      <ac:spMk id="3" creationId="{00000000-0000-0000-0000-000000000000}"/>
      <ac:txMk cp="0" len="68">
        <ac:context len="69" hash="1457796839"/>
      </ac:txMk>
    </ac:txMkLst>
    <p188:pos x="10209481" y="241210"/>
    <p188:txBody>
      <a:bodyPr/>
      <a:lstStyle/>
      <a:p>
        <a:r>
          <a:rPr lang="es-PY"/>
          <a:t>Confirmamos con Admin que esto esté vigente?</a:t>
        </a:r>
      </a:p>
    </p188:txBody>
  </p188:cm>
</p188:cmLst>
</file>

<file path=ppt/comments/modernComment_10E_A118FFF9.xml><?xml version="1.0" encoding="utf-8"?>
<p188:cmLst xmlns:a="http://schemas.openxmlformats.org/drawingml/2006/main" xmlns:r="http://schemas.openxmlformats.org/officeDocument/2006/relationships" xmlns:p188="http://schemas.microsoft.com/office/powerpoint/2018/8/main">
  <p188:cm id="{F9F0C66B-EE4D-425E-B0F7-2E66C0E299A6}" authorId="{5064AC0C-139E-D093-9767-62592333F938}" status="resolved" created="2023-10-18T20:04:05.138" complete="100000">
    <pc:sldMkLst xmlns:pc="http://schemas.microsoft.com/office/powerpoint/2013/main/command">
      <pc:docMk/>
      <pc:sldMk cId="2702770169" sldId="270"/>
    </pc:sldMkLst>
    <p188:txBody>
      <a:bodyPr/>
      <a:lstStyle/>
      <a:p>
        <a:r>
          <a:rPr lang="es-PY"/>
          <a:t>Podemos actualizar al tipo de cambio actual?</a:t>
        </a:r>
      </a:p>
    </p188:txBody>
  </p188:cm>
</p188:cmLst>
</file>

<file path=ppt/comments/modernComment_15B_98E2C715.xml><?xml version="1.0" encoding="utf-8"?>
<p188:cmLst xmlns:a="http://schemas.openxmlformats.org/drawingml/2006/main" xmlns:r="http://schemas.openxmlformats.org/officeDocument/2006/relationships" xmlns:p188="http://schemas.microsoft.com/office/powerpoint/2018/8/main">
  <p188:cm id="{CD541644-BD5F-45EF-A997-B53C04738BB5}" authorId="{5064AC0C-139E-D093-9767-62592333F938}" status="resolved" created="2023-10-18T19:53:54.211" complete="100000">
    <ac:txMkLst xmlns:ac="http://schemas.microsoft.com/office/drawing/2013/main/command">
      <pc:docMk xmlns:pc="http://schemas.microsoft.com/office/powerpoint/2013/main/command"/>
      <pc:sldMk xmlns:pc="http://schemas.microsoft.com/office/powerpoint/2013/main/command" cId="2564998933" sldId="347"/>
      <ac:spMk id="10" creationId="{ABC34792-295F-D308-4CA7-DE8A66AEA7BA}"/>
      <ac:txMk cp="169" len="155">
        <ac:context len="325" hash="3844582224"/>
      </ac:txMk>
    </ac:txMkLst>
    <p188:pos x="11273059" y="1343766"/>
    <p188:txBody>
      <a:bodyPr/>
      <a:lstStyle/>
      <a:p>
        <a:r>
          <a:rPr lang="es-PY"/>
          <a:t>AGREGAR EL COSTO DE LA MEMBRESIA PARA PARTICIPANTES DIRECTOS Y CBSA</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3076A-E48D-4C8B-82CA-337657B6F360}" type="doc">
      <dgm:prSet loTypeId="urn:microsoft.com/office/officeart/2005/8/layout/process1" loCatId="process" qsTypeId="urn:microsoft.com/office/officeart/2005/8/quickstyle/simple1" qsCatId="simple" csTypeId="urn:microsoft.com/office/officeart/2005/8/colors/accent1_2" csCatId="accent1" phldr="1"/>
      <dgm:spPr/>
    </dgm:pt>
    <dgm:pt modelId="{1062BD3E-CAE8-4FFD-B0C5-93CEDE8E6C3E}">
      <dgm:prSet phldrT="[Texto]"/>
      <dgm:spPr>
        <a:solidFill>
          <a:srgbClr val="501E50"/>
        </a:solidFill>
      </dgm:spPr>
      <dgm:t>
        <a:bodyPr/>
        <a:lstStyle/>
        <a:p>
          <a:r>
            <a:rPr lang="es-MX" dirty="0"/>
            <a:t>Casa de Bolsa</a:t>
          </a:r>
        </a:p>
        <a:p>
          <a:r>
            <a:rPr lang="es-MX" dirty="0"/>
            <a:t>USD 2.500</a:t>
          </a:r>
          <a:endParaRPr lang="es-PY" dirty="0"/>
        </a:p>
      </dgm:t>
    </dgm:pt>
    <dgm:pt modelId="{02AB3897-F2C7-4574-8473-93204CB23EAD}" type="parTrans" cxnId="{F4AACA1F-21E1-46E6-9E39-9A7EB79A22DC}">
      <dgm:prSet/>
      <dgm:spPr/>
      <dgm:t>
        <a:bodyPr/>
        <a:lstStyle/>
        <a:p>
          <a:endParaRPr lang="es-PY"/>
        </a:p>
      </dgm:t>
    </dgm:pt>
    <dgm:pt modelId="{FE5414BB-C4FA-4A76-9F2F-AC531812191C}" type="sibTrans" cxnId="{F4AACA1F-21E1-46E6-9E39-9A7EB79A22DC}">
      <dgm:prSet/>
      <dgm:spPr/>
      <dgm:t>
        <a:bodyPr/>
        <a:lstStyle/>
        <a:p>
          <a:endParaRPr lang="es-PY"/>
        </a:p>
      </dgm:t>
    </dgm:pt>
    <dgm:pt modelId="{C242393B-2B5D-4E7D-990A-5CCE2CF2B06D}">
      <dgm:prSet phldrT="[Texto]"/>
      <dgm:spPr>
        <a:solidFill>
          <a:srgbClr val="501E50"/>
        </a:solidFill>
      </dgm:spPr>
      <dgm:t>
        <a:bodyPr/>
        <a:lstStyle/>
        <a:p>
          <a:r>
            <a:rPr lang="es-MX" dirty="0"/>
            <a:t>SAECA </a:t>
          </a:r>
        </a:p>
        <a:p>
          <a:r>
            <a:rPr lang="es-MX" dirty="0"/>
            <a:t>USD 7.500</a:t>
          </a:r>
          <a:endParaRPr lang="es-PY" dirty="0"/>
        </a:p>
      </dgm:t>
    </dgm:pt>
    <dgm:pt modelId="{864EC37D-9587-477D-9370-72B5BFDB1C16}" type="parTrans" cxnId="{1298EE67-8354-47A3-BF71-A58ACD3A16C3}">
      <dgm:prSet/>
      <dgm:spPr/>
      <dgm:t>
        <a:bodyPr/>
        <a:lstStyle/>
        <a:p>
          <a:endParaRPr lang="es-PY"/>
        </a:p>
      </dgm:t>
    </dgm:pt>
    <dgm:pt modelId="{F4C1F04F-0238-4A7D-9548-B5F5D55946F9}" type="sibTrans" cxnId="{1298EE67-8354-47A3-BF71-A58ACD3A16C3}">
      <dgm:prSet/>
      <dgm:spPr/>
      <dgm:t>
        <a:bodyPr/>
        <a:lstStyle/>
        <a:p>
          <a:endParaRPr lang="es-PY"/>
        </a:p>
      </dgm:t>
    </dgm:pt>
    <dgm:pt modelId="{831C21BE-DFB3-4952-8DF0-E00DCF555FE3}">
      <dgm:prSet phldrT="[Texto]"/>
      <dgm:spPr>
        <a:solidFill>
          <a:srgbClr val="501E50"/>
        </a:solidFill>
      </dgm:spPr>
      <dgm:t>
        <a:bodyPr/>
        <a:lstStyle/>
        <a:p>
          <a:r>
            <a:rPr lang="es-MX" dirty="0"/>
            <a:t>SAE </a:t>
          </a:r>
        </a:p>
        <a:p>
          <a:r>
            <a:rPr lang="es-MX" dirty="0"/>
            <a:t>USD 13.500</a:t>
          </a:r>
          <a:endParaRPr lang="es-PY" dirty="0"/>
        </a:p>
      </dgm:t>
    </dgm:pt>
    <dgm:pt modelId="{58CF5D13-9368-46F3-8ADD-9B4B80889196}" type="parTrans" cxnId="{BB0DDE33-18F6-475E-98AB-4B08169256F4}">
      <dgm:prSet/>
      <dgm:spPr/>
      <dgm:t>
        <a:bodyPr/>
        <a:lstStyle/>
        <a:p>
          <a:endParaRPr lang="es-PY"/>
        </a:p>
      </dgm:t>
    </dgm:pt>
    <dgm:pt modelId="{0AF80F3D-717C-490F-8D7F-6B301A7EF0D4}" type="sibTrans" cxnId="{BB0DDE33-18F6-475E-98AB-4B08169256F4}">
      <dgm:prSet/>
      <dgm:spPr/>
      <dgm:t>
        <a:bodyPr/>
        <a:lstStyle/>
        <a:p>
          <a:endParaRPr lang="es-PY"/>
        </a:p>
      </dgm:t>
    </dgm:pt>
    <dgm:pt modelId="{B3A92B3D-E43D-4AF3-A0C1-9F3194F6EA04}" type="pres">
      <dgm:prSet presAssocID="{9213076A-E48D-4C8B-82CA-337657B6F360}" presName="Name0" presStyleCnt="0">
        <dgm:presLayoutVars>
          <dgm:dir/>
          <dgm:resizeHandles val="exact"/>
        </dgm:presLayoutVars>
      </dgm:prSet>
      <dgm:spPr/>
    </dgm:pt>
    <dgm:pt modelId="{CB387B3E-0FE6-41DC-98AC-59608A1558D0}" type="pres">
      <dgm:prSet presAssocID="{1062BD3E-CAE8-4FFD-B0C5-93CEDE8E6C3E}" presName="node" presStyleLbl="node1" presStyleIdx="0" presStyleCnt="3">
        <dgm:presLayoutVars>
          <dgm:bulletEnabled val="1"/>
        </dgm:presLayoutVars>
      </dgm:prSet>
      <dgm:spPr/>
    </dgm:pt>
    <dgm:pt modelId="{635EC4EE-C171-4D04-BF05-1CE1E3F5FDE4}" type="pres">
      <dgm:prSet presAssocID="{FE5414BB-C4FA-4A76-9F2F-AC531812191C}" presName="sibTrans" presStyleLbl="sibTrans2D1" presStyleIdx="0" presStyleCnt="2"/>
      <dgm:spPr/>
    </dgm:pt>
    <dgm:pt modelId="{7FA92F98-639C-41DE-869E-DDF0849E63AF}" type="pres">
      <dgm:prSet presAssocID="{FE5414BB-C4FA-4A76-9F2F-AC531812191C}" presName="connectorText" presStyleLbl="sibTrans2D1" presStyleIdx="0" presStyleCnt="2"/>
      <dgm:spPr/>
    </dgm:pt>
    <dgm:pt modelId="{D8C4FEBA-23CD-42F4-A5F2-C5EE3031A44A}" type="pres">
      <dgm:prSet presAssocID="{C242393B-2B5D-4E7D-990A-5CCE2CF2B06D}" presName="node" presStyleLbl="node1" presStyleIdx="1" presStyleCnt="3">
        <dgm:presLayoutVars>
          <dgm:bulletEnabled val="1"/>
        </dgm:presLayoutVars>
      </dgm:prSet>
      <dgm:spPr/>
    </dgm:pt>
    <dgm:pt modelId="{1248FD73-0191-4D5F-BD73-0820EF5F3BA1}" type="pres">
      <dgm:prSet presAssocID="{F4C1F04F-0238-4A7D-9548-B5F5D55946F9}" presName="sibTrans" presStyleLbl="sibTrans2D1" presStyleIdx="1" presStyleCnt="2"/>
      <dgm:spPr/>
    </dgm:pt>
    <dgm:pt modelId="{6F7F9C03-27E6-4699-B155-29315EE42B9C}" type="pres">
      <dgm:prSet presAssocID="{F4C1F04F-0238-4A7D-9548-B5F5D55946F9}" presName="connectorText" presStyleLbl="sibTrans2D1" presStyleIdx="1" presStyleCnt="2"/>
      <dgm:spPr/>
    </dgm:pt>
    <dgm:pt modelId="{EEA1EEFC-D389-40EB-B049-82350D30A96A}" type="pres">
      <dgm:prSet presAssocID="{831C21BE-DFB3-4952-8DF0-E00DCF555FE3}" presName="node" presStyleLbl="node1" presStyleIdx="2" presStyleCnt="3">
        <dgm:presLayoutVars>
          <dgm:bulletEnabled val="1"/>
        </dgm:presLayoutVars>
      </dgm:prSet>
      <dgm:spPr/>
    </dgm:pt>
  </dgm:ptLst>
  <dgm:cxnLst>
    <dgm:cxn modelId="{F4AACA1F-21E1-46E6-9E39-9A7EB79A22DC}" srcId="{9213076A-E48D-4C8B-82CA-337657B6F360}" destId="{1062BD3E-CAE8-4FFD-B0C5-93CEDE8E6C3E}" srcOrd="0" destOrd="0" parTransId="{02AB3897-F2C7-4574-8473-93204CB23EAD}" sibTransId="{FE5414BB-C4FA-4A76-9F2F-AC531812191C}"/>
    <dgm:cxn modelId="{BB0DDE33-18F6-475E-98AB-4B08169256F4}" srcId="{9213076A-E48D-4C8B-82CA-337657B6F360}" destId="{831C21BE-DFB3-4952-8DF0-E00DCF555FE3}" srcOrd="2" destOrd="0" parTransId="{58CF5D13-9368-46F3-8ADD-9B4B80889196}" sibTransId="{0AF80F3D-717C-490F-8D7F-6B301A7EF0D4}"/>
    <dgm:cxn modelId="{0AD5C140-39F5-4951-BE55-08B820A5E6AA}" type="presOf" srcId="{9213076A-E48D-4C8B-82CA-337657B6F360}" destId="{B3A92B3D-E43D-4AF3-A0C1-9F3194F6EA04}" srcOrd="0" destOrd="0" presId="urn:microsoft.com/office/officeart/2005/8/layout/process1"/>
    <dgm:cxn modelId="{1298EE67-8354-47A3-BF71-A58ACD3A16C3}" srcId="{9213076A-E48D-4C8B-82CA-337657B6F360}" destId="{C242393B-2B5D-4E7D-990A-5CCE2CF2B06D}" srcOrd="1" destOrd="0" parTransId="{864EC37D-9587-477D-9370-72B5BFDB1C16}" sibTransId="{F4C1F04F-0238-4A7D-9548-B5F5D55946F9}"/>
    <dgm:cxn modelId="{3A8A854D-4CC8-409E-BA43-C70E61841B2A}" type="presOf" srcId="{831C21BE-DFB3-4952-8DF0-E00DCF555FE3}" destId="{EEA1EEFC-D389-40EB-B049-82350D30A96A}" srcOrd="0" destOrd="0" presId="urn:microsoft.com/office/officeart/2005/8/layout/process1"/>
    <dgm:cxn modelId="{625B834E-BD44-4489-96AF-B35610BFF5B8}" type="presOf" srcId="{FE5414BB-C4FA-4A76-9F2F-AC531812191C}" destId="{635EC4EE-C171-4D04-BF05-1CE1E3F5FDE4}" srcOrd="0" destOrd="0" presId="urn:microsoft.com/office/officeart/2005/8/layout/process1"/>
    <dgm:cxn modelId="{572C774F-82E2-4761-B7BF-4C4D28F79655}" type="presOf" srcId="{1062BD3E-CAE8-4FFD-B0C5-93CEDE8E6C3E}" destId="{CB387B3E-0FE6-41DC-98AC-59608A1558D0}" srcOrd="0" destOrd="0" presId="urn:microsoft.com/office/officeart/2005/8/layout/process1"/>
    <dgm:cxn modelId="{C8FB2150-E29E-4831-8AA4-9E8907DD0A6A}" type="presOf" srcId="{F4C1F04F-0238-4A7D-9548-B5F5D55946F9}" destId="{6F7F9C03-27E6-4699-B155-29315EE42B9C}" srcOrd="1" destOrd="0" presId="urn:microsoft.com/office/officeart/2005/8/layout/process1"/>
    <dgm:cxn modelId="{6A51F4C9-DAFB-444D-8A43-5B9625CCE84A}" type="presOf" srcId="{FE5414BB-C4FA-4A76-9F2F-AC531812191C}" destId="{7FA92F98-639C-41DE-869E-DDF0849E63AF}" srcOrd="1" destOrd="0" presId="urn:microsoft.com/office/officeart/2005/8/layout/process1"/>
    <dgm:cxn modelId="{701163E6-C1AD-426A-A5A9-26BEA2C8A47F}" type="presOf" srcId="{F4C1F04F-0238-4A7D-9548-B5F5D55946F9}" destId="{1248FD73-0191-4D5F-BD73-0820EF5F3BA1}" srcOrd="0" destOrd="0" presId="urn:microsoft.com/office/officeart/2005/8/layout/process1"/>
    <dgm:cxn modelId="{8D6C4FFD-ED30-4247-8BF4-5FE7D3616480}" type="presOf" srcId="{C242393B-2B5D-4E7D-990A-5CCE2CF2B06D}" destId="{D8C4FEBA-23CD-42F4-A5F2-C5EE3031A44A}" srcOrd="0" destOrd="0" presId="urn:microsoft.com/office/officeart/2005/8/layout/process1"/>
    <dgm:cxn modelId="{E7541E73-BD38-48FA-A91A-FD9A12FC734B}" type="presParOf" srcId="{B3A92B3D-E43D-4AF3-A0C1-9F3194F6EA04}" destId="{CB387B3E-0FE6-41DC-98AC-59608A1558D0}" srcOrd="0" destOrd="0" presId="urn:microsoft.com/office/officeart/2005/8/layout/process1"/>
    <dgm:cxn modelId="{C2950EBC-48B6-42E0-A3ED-79C3D4AC5229}" type="presParOf" srcId="{B3A92B3D-E43D-4AF3-A0C1-9F3194F6EA04}" destId="{635EC4EE-C171-4D04-BF05-1CE1E3F5FDE4}" srcOrd="1" destOrd="0" presId="urn:microsoft.com/office/officeart/2005/8/layout/process1"/>
    <dgm:cxn modelId="{FF06C167-5BCA-4054-B9B6-5DC658960D85}" type="presParOf" srcId="{635EC4EE-C171-4D04-BF05-1CE1E3F5FDE4}" destId="{7FA92F98-639C-41DE-869E-DDF0849E63AF}" srcOrd="0" destOrd="0" presId="urn:microsoft.com/office/officeart/2005/8/layout/process1"/>
    <dgm:cxn modelId="{3676277A-688B-45E2-A521-EABC6FBBC1F8}" type="presParOf" srcId="{B3A92B3D-E43D-4AF3-A0C1-9F3194F6EA04}" destId="{D8C4FEBA-23CD-42F4-A5F2-C5EE3031A44A}" srcOrd="2" destOrd="0" presId="urn:microsoft.com/office/officeart/2005/8/layout/process1"/>
    <dgm:cxn modelId="{2576D86B-313B-4807-889B-B2D9DC75A746}" type="presParOf" srcId="{B3A92B3D-E43D-4AF3-A0C1-9F3194F6EA04}" destId="{1248FD73-0191-4D5F-BD73-0820EF5F3BA1}" srcOrd="3" destOrd="0" presId="urn:microsoft.com/office/officeart/2005/8/layout/process1"/>
    <dgm:cxn modelId="{BC730E19-25C4-4DD1-BC6E-C773D30F1815}" type="presParOf" srcId="{1248FD73-0191-4D5F-BD73-0820EF5F3BA1}" destId="{6F7F9C03-27E6-4699-B155-29315EE42B9C}" srcOrd="0" destOrd="0" presId="urn:microsoft.com/office/officeart/2005/8/layout/process1"/>
    <dgm:cxn modelId="{A402770C-5442-43FA-889F-4037247EF609}" type="presParOf" srcId="{B3A92B3D-E43D-4AF3-A0C1-9F3194F6EA04}" destId="{EEA1EEFC-D389-40EB-B049-82350D30A96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11BE8-ED39-4651-BE4F-6F977B69696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PY"/>
        </a:p>
      </dgm:t>
    </dgm:pt>
    <dgm:pt modelId="{5309ADBF-980B-457F-BEF7-A250EF65E7FD}">
      <dgm:prSet phldrT="[Texto]"/>
      <dgm:spPr/>
      <dgm:t>
        <a:bodyPr/>
        <a:lstStyle/>
        <a:p>
          <a:r>
            <a:rPr lang="es-PY" dirty="0"/>
            <a:t>Mantenimiento mensual de membresía USD 350</a:t>
          </a:r>
        </a:p>
      </dgm:t>
    </dgm:pt>
    <dgm:pt modelId="{33B3E67D-3AF3-4C24-9AF9-5E8094D025AF}" type="parTrans" cxnId="{4B8246B6-99C8-427F-ADB4-E03223275E8B}">
      <dgm:prSet/>
      <dgm:spPr/>
      <dgm:t>
        <a:bodyPr/>
        <a:lstStyle/>
        <a:p>
          <a:endParaRPr lang="es-PY"/>
        </a:p>
      </dgm:t>
    </dgm:pt>
    <dgm:pt modelId="{AB0BA28D-4847-4C98-A6CD-0E433C88B24F}" type="sibTrans" cxnId="{4B8246B6-99C8-427F-ADB4-E03223275E8B}">
      <dgm:prSet/>
      <dgm:spPr/>
      <dgm:t>
        <a:bodyPr/>
        <a:lstStyle/>
        <a:p>
          <a:endParaRPr lang="es-PY"/>
        </a:p>
      </dgm:t>
    </dgm:pt>
    <dgm:pt modelId="{AF0597B9-4989-4B35-8968-2E27819C21F1}">
      <dgm:prSet phldrT="[Texto]"/>
      <dgm:spPr/>
      <dgm:t>
        <a:bodyPr/>
        <a:lstStyle/>
        <a:p>
          <a:r>
            <a:rPr lang="es-PY" dirty="0"/>
            <a:t>Derecho de registro de contrato USD 0,50</a:t>
          </a:r>
        </a:p>
      </dgm:t>
    </dgm:pt>
    <dgm:pt modelId="{701F4F6E-AAF8-4EE3-B743-2B95965528EA}" type="parTrans" cxnId="{B147BB0C-766D-465B-B385-D3E008FDC90F}">
      <dgm:prSet/>
      <dgm:spPr/>
      <dgm:t>
        <a:bodyPr/>
        <a:lstStyle/>
        <a:p>
          <a:endParaRPr lang="es-PY"/>
        </a:p>
      </dgm:t>
    </dgm:pt>
    <dgm:pt modelId="{D534E1EF-AC58-4286-8AF9-2E415F3BECF7}" type="sibTrans" cxnId="{B147BB0C-766D-465B-B385-D3E008FDC90F}">
      <dgm:prSet/>
      <dgm:spPr/>
      <dgm:t>
        <a:bodyPr/>
        <a:lstStyle/>
        <a:p>
          <a:endParaRPr lang="es-PY"/>
        </a:p>
      </dgm:t>
    </dgm:pt>
    <dgm:pt modelId="{A21F1B93-0BB3-4D10-941E-5749B6DF806B}" type="pres">
      <dgm:prSet presAssocID="{DF911BE8-ED39-4651-BE4F-6F977B696964}" presName="rootnode" presStyleCnt="0">
        <dgm:presLayoutVars>
          <dgm:chMax/>
          <dgm:chPref/>
          <dgm:dir/>
          <dgm:animLvl val="lvl"/>
        </dgm:presLayoutVars>
      </dgm:prSet>
      <dgm:spPr/>
    </dgm:pt>
    <dgm:pt modelId="{45E8EAD9-34F5-418E-BA79-82144C2DDCA2}" type="pres">
      <dgm:prSet presAssocID="{5309ADBF-980B-457F-BEF7-A250EF65E7FD}" presName="composite" presStyleCnt="0"/>
      <dgm:spPr/>
    </dgm:pt>
    <dgm:pt modelId="{926092A7-3FC9-416F-85AC-6EF84F043D97}" type="pres">
      <dgm:prSet presAssocID="{5309ADBF-980B-457F-BEF7-A250EF65E7FD}" presName="LShape" presStyleLbl="alignNode1" presStyleIdx="0" presStyleCnt="3"/>
      <dgm:spPr>
        <a:solidFill>
          <a:srgbClr val="501E50"/>
        </a:solidFill>
      </dgm:spPr>
    </dgm:pt>
    <dgm:pt modelId="{99CD6EB8-27B8-4105-9F89-79E16E1E14A1}" type="pres">
      <dgm:prSet presAssocID="{5309ADBF-980B-457F-BEF7-A250EF65E7FD}" presName="ParentText" presStyleLbl="revTx" presStyleIdx="0" presStyleCnt="2">
        <dgm:presLayoutVars>
          <dgm:chMax val="0"/>
          <dgm:chPref val="0"/>
          <dgm:bulletEnabled val="1"/>
        </dgm:presLayoutVars>
      </dgm:prSet>
      <dgm:spPr/>
    </dgm:pt>
    <dgm:pt modelId="{F0649226-8635-4056-B22B-2A99EC7C04C3}" type="pres">
      <dgm:prSet presAssocID="{5309ADBF-980B-457F-BEF7-A250EF65E7FD}" presName="Triangle" presStyleLbl="alignNode1" presStyleIdx="1" presStyleCnt="3"/>
      <dgm:spPr/>
    </dgm:pt>
    <dgm:pt modelId="{31298F51-123A-4960-A088-F03A02FA8735}" type="pres">
      <dgm:prSet presAssocID="{AB0BA28D-4847-4C98-A6CD-0E433C88B24F}" presName="sibTrans" presStyleCnt="0"/>
      <dgm:spPr/>
    </dgm:pt>
    <dgm:pt modelId="{5CE73073-8963-4F4A-BE29-6FBE69C477C9}" type="pres">
      <dgm:prSet presAssocID="{AB0BA28D-4847-4C98-A6CD-0E433C88B24F}" presName="space" presStyleCnt="0"/>
      <dgm:spPr/>
    </dgm:pt>
    <dgm:pt modelId="{DF750B50-369E-4F87-BD13-4039DF4D0D3A}" type="pres">
      <dgm:prSet presAssocID="{AF0597B9-4989-4B35-8968-2E27819C21F1}" presName="composite" presStyleCnt="0"/>
      <dgm:spPr/>
    </dgm:pt>
    <dgm:pt modelId="{4C663CC9-562D-4284-B965-EDEE3AB0AE50}" type="pres">
      <dgm:prSet presAssocID="{AF0597B9-4989-4B35-8968-2E27819C21F1}" presName="LShape" presStyleLbl="alignNode1" presStyleIdx="2" presStyleCnt="3"/>
      <dgm:spPr>
        <a:solidFill>
          <a:srgbClr val="501E50"/>
        </a:solidFill>
      </dgm:spPr>
    </dgm:pt>
    <dgm:pt modelId="{DAE271F8-75FD-4BD3-8ACA-A6ADC9A180F8}" type="pres">
      <dgm:prSet presAssocID="{AF0597B9-4989-4B35-8968-2E27819C21F1}" presName="ParentText" presStyleLbl="revTx" presStyleIdx="1" presStyleCnt="2">
        <dgm:presLayoutVars>
          <dgm:chMax val="0"/>
          <dgm:chPref val="0"/>
          <dgm:bulletEnabled val="1"/>
        </dgm:presLayoutVars>
      </dgm:prSet>
      <dgm:spPr/>
    </dgm:pt>
  </dgm:ptLst>
  <dgm:cxnLst>
    <dgm:cxn modelId="{AC59A309-240B-4AB5-890E-27E796567CA9}" type="presOf" srcId="{5309ADBF-980B-457F-BEF7-A250EF65E7FD}" destId="{99CD6EB8-27B8-4105-9F89-79E16E1E14A1}" srcOrd="0" destOrd="0" presId="urn:microsoft.com/office/officeart/2009/3/layout/StepUpProcess"/>
    <dgm:cxn modelId="{B147BB0C-766D-465B-B385-D3E008FDC90F}" srcId="{DF911BE8-ED39-4651-BE4F-6F977B696964}" destId="{AF0597B9-4989-4B35-8968-2E27819C21F1}" srcOrd="1" destOrd="0" parTransId="{701F4F6E-AAF8-4EE3-B743-2B95965528EA}" sibTransId="{D534E1EF-AC58-4286-8AF9-2E415F3BECF7}"/>
    <dgm:cxn modelId="{4B8246B6-99C8-427F-ADB4-E03223275E8B}" srcId="{DF911BE8-ED39-4651-BE4F-6F977B696964}" destId="{5309ADBF-980B-457F-BEF7-A250EF65E7FD}" srcOrd="0" destOrd="0" parTransId="{33B3E67D-3AF3-4C24-9AF9-5E8094D025AF}" sibTransId="{AB0BA28D-4847-4C98-A6CD-0E433C88B24F}"/>
    <dgm:cxn modelId="{2B575DCA-D87C-436D-88D6-6943F1FA97DE}" type="presOf" srcId="{DF911BE8-ED39-4651-BE4F-6F977B696964}" destId="{A21F1B93-0BB3-4D10-941E-5749B6DF806B}" srcOrd="0" destOrd="0" presId="urn:microsoft.com/office/officeart/2009/3/layout/StepUpProcess"/>
    <dgm:cxn modelId="{4BDE74CF-7F9C-44F5-A91C-E33782A2C391}" type="presOf" srcId="{AF0597B9-4989-4B35-8968-2E27819C21F1}" destId="{DAE271F8-75FD-4BD3-8ACA-A6ADC9A180F8}" srcOrd="0" destOrd="0" presId="urn:microsoft.com/office/officeart/2009/3/layout/StepUpProcess"/>
    <dgm:cxn modelId="{E01EBDED-4AF1-4B58-9FA4-B3F8D4B88C09}" type="presParOf" srcId="{A21F1B93-0BB3-4D10-941E-5749B6DF806B}" destId="{45E8EAD9-34F5-418E-BA79-82144C2DDCA2}" srcOrd="0" destOrd="0" presId="urn:microsoft.com/office/officeart/2009/3/layout/StepUpProcess"/>
    <dgm:cxn modelId="{0AD0C9BB-9C36-4DDB-A38E-D924C2F97E84}" type="presParOf" srcId="{45E8EAD9-34F5-418E-BA79-82144C2DDCA2}" destId="{926092A7-3FC9-416F-85AC-6EF84F043D97}" srcOrd="0" destOrd="0" presId="urn:microsoft.com/office/officeart/2009/3/layout/StepUpProcess"/>
    <dgm:cxn modelId="{2383947E-7CDB-4473-8917-FF6E5E2EFAF9}" type="presParOf" srcId="{45E8EAD9-34F5-418E-BA79-82144C2DDCA2}" destId="{99CD6EB8-27B8-4105-9F89-79E16E1E14A1}" srcOrd="1" destOrd="0" presId="urn:microsoft.com/office/officeart/2009/3/layout/StepUpProcess"/>
    <dgm:cxn modelId="{625F1234-BC17-4A19-80BB-E17A83E03BEB}" type="presParOf" srcId="{45E8EAD9-34F5-418E-BA79-82144C2DDCA2}" destId="{F0649226-8635-4056-B22B-2A99EC7C04C3}" srcOrd="2" destOrd="0" presId="urn:microsoft.com/office/officeart/2009/3/layout/StepUpProcess"/>
    <dgm:cxn modelId="{78DE9DFF-EF52-4D71-9B10-A08D729FD9B1}" type="presParOf" srcId="{A21F1B93-0BB3-4D10-941E-5749B6DF806B}" destId="{31298F51-123A-4960-A088-F03A02FA8735}" srcOrd="1" destOrd="0" presId="urn:microsoft.com/office/officeart/2009/3/layout/StepUpProcess"/>
    <dgm:cxn modelId="{CC27ABC7-CD37-4ADD-85EE-C586B6845372}" type="presParOf" srcId="{31298F51-123A-4960-A088-F03A02FA8735}" destId="{5CE73073-8963-4F4A-BE29-6FBE69C477C9}" srcOrd="0" destOrd="0" presId="urn:microsoft.com/office/officeart/2009/3/layout/StepUpProcess"/>
    <dgm:cxn modelId="{DEFAE965-6BB7-4249-A620-D29384857C22}" type="presParOf" srcId="{A21F1B93-0BB3-4D10-941E-5749B6DF806B}" destId="{DF750B50-369E-4F87-BD13-4039DF4D0D3A}" srcOrd="2" destOrd="0" presId="urn:microsoft.com/office/officeart/2009/3/layout/StepUpProcess"/>
    <dgm:cxn modelId="{C0ADE3C9-9F02-4444-8936-B77B119C4F8C}" type="presParOf" srcId="{DF750B50-369E-4F87-BD13-4039DF4D0D3A}" destId="{4C663CC9-562D-4284-B965-EDEE3AB0AE50}" srcOrd="0" destOrd="0" presId="urn:microsoft.com/office/officeart/2009/3/layout/StepUpProcess"/>
    <dgm:cxn modelId="{1506B0C7-F6E4-444A-8113-346EFDC376C3}" type="presParOf" srcId="{DF750B50-369E-4F87-BD13-4039DF4D0D3A}" destId="{DAE271F8-75FD-4BD3-8ACA-A6ADC9A180F8}"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87B3E-0FE6-41DC-98AC-59608A1558D0}">
      <dsp:nvSpPr>
        <dsp:cNvPr id="0" name=""/>
        <dsp:cNvSpPr/>
      </dsp:nvSpPr>
      <dsp:spPr>
        <a:xfrm>
          <a:off x="5275" y="804775"/>
          <a:ext cx="1576888" cy="946133"/>
        </a:xfrm>
        <a:prstGeom prst="roundRect">
          <a:avLst>
            <a:gd name="adj" fmla="val 10000"/>
          </a:avLst>
        </a:prstGeom>
        <a:solidFill>
          <a:srgbClr val="501E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Casa de Bolsa</a:t>
          </a:r>
        </a:p>
        <a:p>
          <a:pPr marL="0" lvl="0" indent="0" algn="ctr" defTabSz="844550">
            <a:lnSpc>
              <a:spcPct val="90000"/>
            </a:lnSpc>
            <a:spcBef>
              <a:spcPct val="0"/>
            </a:spcBef>
            <a:spcAft>
              <a:spcPct val="35000"/>
            </a:spcAft>
            <a:buNone/>
          </a:pPr>
          <a:r>
            <a:rPr lang="es-MX" sz="1900" kern="1200" dirty="0"/>
            <a:t>USD 2.500</a:t>
          </a:r>
          <a:endParaRPr lang="es-PY" sz="1900" kern="1200" dirty="0"/>
        </a:p>
      </dsp:txBody>
      <dsp:txXfrm>
        <a:off x="32986" y="832486"/>
        <a:ext cx="1521466" cy="890711"/>
      </dsp:txXfrm>
    </dsp:sp>
    <dsp:sp modelId="{635EC4EE-C171-4D04-BF05-1CE1E3F5FDE4}">
      <dsp:nvSpPr>
        <dsp:cNvPr id="0" name=""/>
        <dsp:cNvSpPr/>
      </dsp:nvSpPr>
      <dsp:spPr>
        <a:xfrm>
          <a:off x="1739853" y="1082307"/>
          <a:ext cx="334300" cy="3910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PY" sz="1600" kern="1200"/>
        </a:p>
      </dsp:txBody>
      <dsp:txXfrm>
        <a:off x="1739853" y="1160521"/>
        <a:ext cx="234010" cy="234640"/>
      </dsp:txXfrm>
    </dsp:sp>
    <dsp:sp modelId="{D8C4FEBA-23CD-42F4-A5F2-C5EE3031A44A}">
      <dsp:nvSpPr>
        <dsp:cNvPr id="0" name=""/>
        <dsp:cNvSpPr/>
      </dsp:nvSpPr>
      <dsp:spPr>
        <a:xfrm>
          <a:off x="2212919" y="804775"/>
          <a:ext cx="1576888" cy="946133"/>
        </a:xfrm>
        <a:prstGeom prst="roundRect">
          <a:avLst>
            <a:gd name="adj" fmla="val 10000"/>
          </a:avLst>
        </a:prstGeom>
        <a:solidFill>
          <a:srgbClr val="501E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SAECA </a:t>
          </a:r>
        </a:p>
        <a:p>
          <a:pPr marL="0" lvl="0" indent="0" algn="ctr" defTabSz="844550">
            <a:lnSpc>
              <a:spcPct val="90000"/>
            </a:lnSpc>
            <a:spcBef>
              <a:spcPct val="0"/>
            </a:spcBef>
            <a:spcAft>
              <a:spcPct val="35000"/>
            </a:spcAft>
            <a:buNone/>
          </a:pPr>
          <a:r>
            <a:rPr lang="es-MX" sz="1900" kern="1200" dirty="0"/>
            <a:t>USD 7.500</a:t>
          </a:r>
          <a:endParaRPr lang="es-PY" sz="1900" kern="1200" dirty="0"/>
        </a:p>
      </dsp:txBody>
      <dsp:txXfrm>
        <a:off x="2240630" y="832486"/>
        <a:ext cx="1521466" cy="890711"/>
      </dsp:txXfrm>
    </dsp:sp>
    <dsp:sp modelId="{1248FD73-0191-4D5F-BD73-0820EF5F3BA1}">
      <dsp:nvSpPr>
        <dsp:cNvPr id="0" name=""/>
        <dsp:cNvSpPr/>
      </dsp:nvSpPr>
      <dsp:spPr>
        <a:xfrm>
          <a:off x="3947497" y="1082307"/>
          <a:ext cx="334300" cy="3910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PY" sz="1600" kern="1200"/>
        </a:p>
      </dsp:txBody>
      <dsp:txXfrm>
        <a:off x="3947497" y="1160521"/>
        <a:ext cx="234010" cy="234640"/>
      </dsp:txXfrm>
    </dsp:sp>
    <dsp:sp modelId="{EEA1EEFC-D389-40EB-B049-82350D30A96A}">
      <dsp:nvSpPr>
        <dsp:cNvPr id="0" name=""/>
        <dsp:cNvSpPr/>
      </dsp:nvSpPr>
      <dsp:spPr>
        <a:xfrm>
          <a:off x="4420563" y="804775"/>
          <a:ext cx="1576888" cy="946133"/>
        </a:xfrm>
        <a:prstGeom prst="roundRect">
          <a:avLst>
            <a:gd name="adj" fmla="val 10000"/>
          </a:avLst>
        </a:prstGeom>
        <a:solidFill>
          <a:srgbClr val="501E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SAE </a:t>
          </a:r>
        </a:p>
        <a:p>
          <a:pPr marL="0" lvl="0" indent="0" algn="ctr" defTabSz="844550">
            <a:lnSpc>
              <a:spcPct val="90000"/>
            </a:lnSpc>
            <a:spcBef>
              <a:spcPct val="0"/>
            </a:spcBef>
            <a:spcAft>
              <a:spcPct val="35000"/>
            </a:spcAft>
            <a:buNone/>
          </a:pPr>
          <a:r>
            <a:rPr lang="es-MX" sz="1900" kern="1200" dirty="0"/>
            <a:t>USD 13.500</a:t>
          </a:r>
          <a:endParaRPr lang="es-PY" sz="1900" kern="1200" dirty="0"/>
        </a:p>
      </dsp:txBody>
      <dsp:txXfrm>
        <a:off x="4448274" y="832486"/>
        <a:ext cx="1521466" cy="890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092A7-3FC9-416F-85AC-6EF84F043D97}">
      <dsp:nvSpPr>
        <dsp:cNvPr id="0" name=""/>
        <dsp:cNvSpPr/>
      </dsp:nvSpPr>
      <dsp:spPr>
        <a:xfrm rot="5400000">
          <a:off x="369023" y="603124"/>
          <a:ext cx="1110359" cy="1847614"/>
        </a:xfrm>
        <a:prstGeom prst="corner">
          <a:avLst>
            <a:gd name="adj1" fmla="val 16120"/>
            <a:gd name="adj2" fmla="val 16110"/>
          </a:avLst>
        </a:prstGeom>
        <a:solidFill>
          <a:srgbClr val="501E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D6EB8-27B8-4105-9F89-79E16E1E14A1}">
      <dsp:nvSpPr>
        <dsp:cNvPr id="0" name=""/>
        <dsp:cNvSpPr/>
      </dsp:nvSpPr>
      <dsp:spPr>
        <a:xfrm>
          <a:off x="183676" y="1155163"/>
          <a:ext cx="1668036" cy="1462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PY" sz="1800" kern="1200" dirty="0"/>
            <a:t>Mantenimiento mensual de membresía USD 350</a:t>
          </a:r>
        </a:p>
      </dsp:txBody>
      <dsp:txXfrm>
        <a:off x="183676" y="1155163"/>
        <a:ext cx="1668036" cy="1462131"/>
      </dsp:txXfrm>
    </dsp:sp>
    <dsp:sp modelId="{F0649226-8635-4056-B22B-2A99EC7C04C3}">
      <dsp:nvSpPr>
        <dsp:cNvPr id="0" name=""/>
        <dsp:cNvSpPr/>
      </dsp:nvSpPr>
      <dsp:spPr>
        <a:xfrm>
          <a:off x="1536988" y="467101"/>
          <a:ext cx="314723" cy="31472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63CC9-562D-4284-B965-EDEE3AB0AE50}">
      <dsp:nvSpPr>
        <dsp:cNvPr id="0" name=""/>
        <dsp:cNvSpPr/>
      </dsp:nvSpPr>
      <dsp:spPr>
        <a:xfrm rot="5400000">
          <a:off x="2411025" y="97829"/>
          <a:ext cx="1110359" cy="1847614"/>
        </a:xfrm>
        <a:prstGeom prst="corner">
          <a:avLst>
            <a:gd name="adj1" fmla="val 16120"/>
            <a:gd name="adj2" fmla="val 16110"/>
          </a:avLst>
        </a:prstGeom>
        <a:solidFill>
          <a:srgbClr val="501E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E271F8-75FD-4BD3-8ACA-A6ADC9A180F8}">
      <dsp:nvSpPr>
        <dsp:cNvPr id="0" name=""/>
        <dsp:cNvSpPr/>
      </dsp:nvSpPr>
      <dsp:spPr>
        <a:xfrm>
          <a:off x="2225678" y="649867"/>
          <a:ext cx="1668036" cy="1462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PY" sz="1800" kern="1200" dirty="0"/>
            <a:t>Derecho de registro de contrato USD 0,50</a:t>
          </a:r>
        </a:p>
      </dsp:txBody>
      <dsp:txXfrm>
        <a:off x="2225678" y="649867"/>
        <a:ext cx="1668036" cy="14621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6CC65-5672-4379-8FD9-2DB3528E73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Y"/>
          </a:p>
        </p:txBody>
      </p:sp>
      <p:sp>
        <p:nvSpPr>
          <p:cNvPr id="3" name="Subtítulo 2">
            <a:extLst>
              <a:ext uri="{FF2B5EF4-FFF2-40B4-BE49-F238E27FC236}">
                <a16:creationId xmlns:a16="http://schemas.microsoft.com/office/drawing/2014/main" id="{8FB39F1F-B2AB-44F5-8245-7903EFA4C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Y"/>
          </a:p>
        </p:txBody>
      </p:sp>
      <p:sp>
        <p:nvSpPr>
          <p:cNvPr id="4" name="Marcador de fecha 3">
            <a:extLst>
              <a:ext uri="{FF2B5EF4-FFF2-40B4-BE49-F238E27FC236}">
                <a16:creationId xmlns:a16="http://schemas.microsoft.com/office/drawing/2014/main" id="{01855CCC-D143-40D8-A3B3-B5521A6B6AC0}"/>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5" name="Marcador de pie de página 4">
            <a:extLst>
              <a:ext uri="{FF2B5EF4-FFF2-40B4-BE49-F238E27FC236}">
                <a16:creationId xmlns:a16="http://schemas.microsoft.com/office/drawing/2014/main" id="{834930E0-4725-49D5-B6C0-09758974E70B}"/>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A2B54B04-FBD5-4C6B-B301-618C395A6607}"/>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32748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6F92B-72BA-4AA2-B4FA-06BB9DC2C7EA}"/>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id="{A8C67373-EB7D-4E37-BC06-1DF2657B8D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5274FAB1-BFD1-4C78-91AB-BCE5C3A7215C}"/>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5" name="Marcador de pie de página 4">
            <a:extLst>
              <a:ext uri="{FF2B5EF4-FFF2-40B4-BE49-F238E27FC236}">
                <a16:creationId xmlns:a16="http://schemas.microsoft.com/office/drawing/2014/main" id="{F4D65E43-2D93-4FA9-B806-B7323AB530FF}"/>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3C72358C-6B0C-4058-9C59-B2F07721342F}"/>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95552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E4FD5A-A921-4DD1-8903-1592B2DF74A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id="{B7CD9211-E42C-4278-899B-5AD5C9A8615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9F9873FA-0393-46A6-8AC9-F7B5457E9527}"/>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5" name="Marcador de pie de página 4">
            <a:extLst>
              <a:ext uri="{FF2B5EF4-FFF2-40B4-BE49-F238E27FC236}">
                <a16:creationId xmlns:a16="http://schemas.microsoft.com/office/drawing/2014/main" id="{0C9EB7B8-55BA-4744-95D7-B19F2B28B0E0}"/>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C8A01079-BE7B-4EB8-AC81-18E0D51DD3A4}"/>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55495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08ECE-84B8-426A-9B9C-DC3128688183}"/>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id="{34E1C19A-7FE6-45DF-803C-924B01810BE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709031F1-D4CE-4F9B-AE26-D9DF3E6EA464}"/>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5" name="Marcador de pie de página 4">
            <a:extLst>
              <a:ext uri="{FF2B5EF4-FFF2-40B4-BE49-F238E27FC236}">
                <a16:creationId xmlns:a16="http://schemas.microsoft.com/office/drawing/2014/main" id="{177DBD35-4F73-41DC-BB98-FB33A9A0D077}"/>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08514130-6C99-49CA-8FFA-4995B0C44D41}"/>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278225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70EAA-27FE-49C5-BF6A-6086171458D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id="{9A335A91-5062-4EE9-A5D5-F7DF62243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6802249-F869-4619-AD82-D7B5866F6088}"/>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5" name="Marcador de pie de página 4">
            <a:extLst>
              <a:ext uri="{FF2B5EF4-FFF2-40B4-BE49-F238E27FC236}">
                <a16:creationId xmlns:a16="http://schemas.microsoft.com/office/drawing/2014/main" id="{DE816116-679B-4242-B84D-3F4AF000C3CB}"/>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CD131D66-6728-458D-AE68-CE3F10F081A0}"/>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354001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7984-B51B-4058-AEBA-7F8475B39592}"/>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id="{D93C3776-59F2-48F1-AEB3-FF0F9B233B3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contenido 3">
            <a:extLst>
              <a:ext uri="{FF2B5EF4-FFF2-40B4-BE49-F238E27FC236}">
                <a16:creationId xmlns:a16="http://schemas.microsoft.com/office/drawing/2014/main" id="{B7ED3274-6DF2-4988-AB62-4BB1CF9DB3A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fecha 4">
            <a:extLst>
              <a:ext uri="{FF2B5EF4-FFF2-40B4-BE49-F238E27FC236}">
                <a16:creationId xmlns:a16="http://schemas.microsoft.com/office/drawing/2014/main" id="{E40230D3-848A-44E0-8EBE-FB17B8DBD91B}"/>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6" name="Marcador de pie de página 5">
            <a:extLst>
              <a:ext uri="{FF2B5EF4-FFF2-40B4-BE49-F238E27FC236}">
                <a16:creationId xmlns:a16="http://schemas.microsoft.com/office/drawing/2014/main" id="{37959685-D6BB-45F2-8897-0C192E7EC347}"/>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4AF1EBAC-D9C4-4025-988E-780AE8B84097}"/>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199175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4659C-63E8-4228-B00E-402BAC636ED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id="{5B47D763-1786-497A-B1DA-3117892FA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350388-A659-418F-A179-550726E19E0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texto 4">
            <a:extLst>
              <a:ext uri="{FF2B5EF4-FFF2-40B4-BE49-F238E27FC236}">
                <a16:creationId xmlns:a16="http://schemas.microsoft.com/office/drawing/2014/main" id="{DAAEE434-16FA-4E49-8CA5-55625AE975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DC7B25-2BF9-40D3-AD40-3ABC00308D6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Marcador de fecha 6">
            <a:extLst>
              <a:ext uri="{FF2B5EF4-FFF2-40B4-BE49-F238E27FC236}">
                <a16:creationId xmlns:a16="http://schemas.microsoft.com/office/drawing/2014/main" id="{4EB27883-0AFB-4CF2-A4ED-626BFBA30FE6}"/>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8" name="Marcador de pie de página 7">
            <a:extLst>
              <a:ext uri="{FF2B5EF4-FFF2-40B4-BE49-F238E27FC236}">
                <a16:creationId xmlns:a16="http://schemas.microsoft.com/office/drawing/2014/main" id="{C05D8B24-EC94-42ED-B286-74A5A72BE950}"/>
              </a:ext>
            </a:extLst>
          </p:cNvPr>
          <p:cNvSpPr>
            <a:spLocks noGrp="1"/>
          </p:cNvSpPr>
          <p:nvPr>
            <p:ph type="ftr" sz="quarter" idx="11"/>
          </p:nvPr>
        </p:nvSpPr>
        <p:spPr/>
        <p:txBody>
          <a:bodyPr/>
          <a:lstStyle/>
          <a:p>
            <a:endParaRPr lang="es-PY"/>
          </a:p>
        </p:txBody>
      </p:sp>
      <p:sp>
        <p:nvSpPr>
          <p:cNvPr id="9" name="Marcador de número de diapositiva 8">
            <a:extLst>
              <a:ext uri="{FF2B5EF4-FFF2-40B4-BE49-F238E27FC236}">
                <a16:creationId xmlns:a16="http://schemas.microsoft.com/office/drawing/2014/main" id="{8882147B-CCBF-49D9-8FEA-FBB7276C6D31}"/>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263589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504C6-F29E-4947-B9CB-9F000B847585}"/>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fecha 2">
            <a:extLst>
              <a:ext uri="{FF2B5EF4-FFF2-40B4-BE49-F238E27FC236}">
                <a16:creationId xmlns:a16="http://schemas.microsoft.com/office/drawing/2014/main" id="{84AA3F0E-1017-476C-9EDC-E1A067080891}"/>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4" name="Marcador de pie de página 3">
            <a:extLst>
              <a:ext uri="{FF2B5EF4-FFF2-40B4-BE49-F238E27FC236}">
                <a16:creationId xmlns:a16="http://schemas.microsoft.com/office/drawing/2014/main" id="{6AB86890-646D-45D4-9A4E-44609C107F5E}"/>
              </a:ext>
            </a:extLst>
          </p:cNvPr>
          <p:cNvSpPr>
            <a:spLocks noGrp="1"/>
          </p:cNvSpPr>
          <p:nvPr>
            <p:ph type="ftr" sz="quarter" idx="11"/>
          </p:nvPr>
        </p:nvSpPr>
        <p:spPr/>
        <p:txBody>
          <a:bodyPr/>
          <a:lstStyle/>
          <a:p>
            <a:endParaRPr lang="es-PY"/>
          </a:p>
        </p:txBody>
      </p:sp>
      <p:sp>
        <p:nvSpPr>
          <p:cNvPr id="5" name="Marcador de número de diapositiva 4">
            <a:extLst>
              <a:ext uri="{FF2B5EF4-FFF2-40B4-BE49-F238E27FC236}">
                <a16:creationId xmlns:a16="http://schemas.microsoft.com/office/drawing/2014/main" id="{5B0A6C95-3AF8-4D01-B1ED-6AA5672C9CC4}"/>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384815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565DDB-7B0A-4071-B2B2-CEE5D2BC75E2}"/>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3" name="Marcador de pie de página 2">
            <a:extLst>
              <a:ext uri="{FF2B5EF4-FFF2-40B4-BE49-F238E27FC236}">
                <a16:creationId xmlns:a16="http://schemas.microsoft.com/office/drawing/2014/main" id="{5B8403CC-1F79-4CE0-A49A-530E33A6BEC1}"/>
              </a:ext>
            </a:extLst>
          </p:cNvPr>
          <p:cNvSpPr>
            <a:spLocks noGrp="1"/>
          </p:cNvSpPr>
          <p:nvPr>
            <p:ph type="ftr" sz="quarter" idx="11"/>
          </p:nvPr>
        </p:nvSpPr>
        <p:spPr/>
        <p:txBody>
          <a:bodyPr/>
          <a:lstStyle/>
          <a:p>
            <a:endParaRPr lang="es-PY"/>
          </a:p>
        </p:txBody>
      </p:sp>
      <p:sp>
        <p:nvSpPr>
          <p:cNvPr id="4" name="Marcador de número de diapositiva 3">
            <a:extLst>
              <a:ext uri="{FF2B5EF4-FFF2-40B4-BE49-F238E27FC236}">
                <a16:creationId xmlns:a16="http://schemas.microsoft.com/office/drawing/2014/main" id="{9F7F784C-E364-418B-B5F0-92AA92B37CF4}"/>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403264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D82FF-8E89-420D-872B-2F844B24C8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id="{15862C7A-42CA-45D4-8D13-811B8152D1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texto 3">
            <a:extLst>
              <a:ext uri="{FF2B5EF4-FFF2-40B4-BE49-F238E27FC236}">
                <a16:creationId xmlns:a16="http://schemas.microsoft.com/office/drawing/2014/main" id="{0B9AD82C-56A7-4632-B78F-27DBE4931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AABECF-BC7D-4BE9-BBFE-172BDD0AC207}"/>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6" name="Marcador de pie de página 5">
            <a:extLst>
              <a:ext uri="{FF2B5EF4-FFF2-40B4-BE49-F238E27FC236}">
                <a16:creationId xmlns:a16="http://schemas.microsoft.com/office/drawing/2014/main" id="{9DA11035-0EBD-4782-B31A-A7643650310F}"/>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8569BD6E-B473-4684-BEDA-33AEAE767476}"/>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288209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60CBE-9E18-4089-8B5A-104FC08763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posición de imagen 2">
            <a:extLst>
              <a:ext uri="{FF2B5EF4-FFF2-40B4-BE49-F238E27FC236}">
                <a16:creationId xmlns:a16="http://schemas.microsoft.com/office/drawing/2014/main" id="{63CDE619-035C-4EE8-B068-45D1D3240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a:extLst>
              <a:ext uri="{FF2B5EF4-FFF2-40B4-BE49-F238E27FC236}">
                <a16:creationId xmlns:a16="http://schemas.microsoft.com/office/drawing/2014/main" id="{7A1CFE33-D0E0-4A59-BA61-056F7DE1D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EE9DA5-FA78-4E86-9A32-4094E170DC18}"/>
              </a:ext>
            </a:extLst>
          </p:cNvPr>
          <p:cNvSpPr>
            <a:spLocks noGrp="1"/>
          </p:cNvSpPr>
          <p:nvPr>
            <p:ph type="dt" sz="half" idx="10"/>
          </p:nvPr>
        </p:nvSpPr>
        <p:spPr/>
        <p:txBody>
          <a:bodyPr/>
          <a:lstStyle/>
          <a:p>
            <a:fld id="{F1FF5E5F-6515-4A3F-A67A-D672D386F7A0}" type="datetimeFigureOut">
              <a:rPr lang="es-PY" smtClean="0"/>
              <a:t>23/10/2023</a:t>
            </a:fld>
            <a:endParaRPr lang="es-PY"/>
          </a:p>
        </p:txBody>
      </p:sp>
      <p:sp>
        <p:nvSpPr>
          <p:cNvPr id="6" name="Marcador de pie de página 5">
            <a:extLst>
              <a:ext uri="{FF2B5EF4-FFF2-40B4-BE49-F238E27FC236}">
                <a16:creationId xmlns:a16="http://schemas.microsoft.com/office/drawing/2014/main" id="{92DDEAB4-385C-42F1-BFEB-03D20F291F81}"/>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903D984C-EA84-443C-9775-437FE1774027}"/>
              </a:ext>
            </a:extLst>
          </p:cNvPr>
          <p:cNvSpPr>
            <a:spLocks noGrp="1"/>
          </p:cNvSpPr>
          <p:nvPr>
            <p:ph type="sldNum" sz="quarter" idx="12"/>
          </p:nvPr>
        </p:nvSpPr>
        <p:spPr/>
        <p:txBody>
          <a:bodyPr/>
          <a:lstStyle/>
          <a:p>
            <a:fld id="{06368CE8-836B-4F7B-A6BC-910B0FE9B57E}" type="slidenum">
              <a:rPr lang="es-PY" smtClean="0"/>
              <a:t>‹Nº›</a:t>
            </a:fld>
            <a:endParaRPr lang="es-PY"/>
          </a:p>
        </p:txBody>
      </p:sp>
    </p:spTree>
    <p:extLst>
      <p:ext uri="{BB962C8B-B14F-4D97-AF65-F5344CB8AC3E}">
        <p14:creationId xmlns:p14="http://schemas.microsoft.com/office/powerpoint/2010/main" val="233750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C2424A9-9851-4BCE-B991-E93FB39E80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id="{9CECC9A2-2A19-4342-984B-B44B75E06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4086051C-6CC3-4A71-861D-60BA422A9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F5E5F-6515-4A3F-A67A-D672D386F7A0}" type="datetimeFigureOut">
              <a:rPr lang="es-PY" smtClean="0"/>
              <a:t>23/10/2023</a:t>
            </a:fld>
            <a:endParaRPr lang="es-PY"/>
          </a:p>
        </p:txBody>
      </p:sp>
      <p:sp>
        <p:nvSpPr>
          <p:cNvPr id="5" name="Marcador de pie de página 4">
            <a:extLst>
              <a:ext uri="{FF2B5EF4-FFF2-40B4-BE49-F238E27FC236}">
                <a16:creationId xmlns:a16="http://schemas.microsoft.com/office/drawing/2014/main" id="{50B3D7E1-B47D-44E1-95BF-E463620CA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a:extLst>
              <a:ext uri="{FF2B5EF4-FFF2-40B4-BE49-F238E27FC236}">
                <a16:creationId xmlns:a16="http://schemas.microsoft.com/office/drawing/2014/main" id="{64B711DF-9477-4D90-A1FF-08005074F9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68CE8-836B-4F7B-A6BC-910B0FE9B57E}" type="slidenum">
              <a:rPr lang="es-PY" smtClean="0"/>
              <a:t>‹Nº›</a:t>
            </a:fld>
            <a:endParaRPr lang="es-PY"/>
          </a:p>
        </p:txBody>
      </p:sp>
    </p:spTree>
    <p:extLst>
      <p:ext uri="{BB962C8B-B14F-4D97-AF65-F5344CB8AC3E}">
        <p14:creationId xmlns:p14="http://schemas.microsoft.com/office/powerpoint/2010/main" val="2286195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4_F9E9E4FA.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7_F7A274BD.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8_2FB4A86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E_A118FFF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facebook.com/bolsadevaloresasuncion" TargetMode="External"/><Relationship Id="rId7" Type="http://schemas.openxmlformats.org/officeDocument/2006/relationships/hyperlink" Target="https://www.instagram.com/bolsadevaloresasuncion"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twitter.com/bvaoficial"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www.linkedin.com/company/bolsadevaloresp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2_2E6BAD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3_E476AEBE.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5B_98E2C7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atrón de fondo&#10;&#10;Descripción generada automáticamente con confianza media">
            <a:extLst>
              <a:ext uri="{FF2B5EF4-FFF2-40B4-BE49-F238E27FC236}">
                <a16:creationId xmlns:a16="http://schemas.microsoft.com/office/drawing/2014/main" id="{A7FEB1AE-77C6-4ED1-A656-567123BB9C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ítulo 2">
            <a:extLst>
              <a:ext uri="{FF2B5EF4-FFF2-40B4-BE49-F238E27FC236}">
                <a16:creationId xmlns:a16="http://schemas.microsoft.com/office/drawing/2014/main" id="{EC5C2144-9863-4E65-957A-ED5220A48C5E}"/>
              </a:ext>
            </a:extLst>
          </p:cNvPr>
          <p:cNvSpPr txBox="1">
            <a:spLocks/>
          </p:cNvSpPr>
          <p:nvPr/>
        </p:nvSpPr>
        <p:spPr>
          <a:xfrm>
            <a:off x="1745566" y="1623630"/>
            <a:ext cx="4350434" cy="361073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PY" sz="4000" b="1" dirty="0">
                <a:solidFill>
                  <a:schemeClr val="bg1"/>
                </a:solidFill>
                <a:latin typeface="Roboto" panose="02000000000000000000" pitchFamily="2" charset="0"/>
                <a:ea typeface="Roboto" panose="02000000000000000000" pitchFamily="2" charset="0"/>
              </a:rPr>
              <a:t>Futuros de Divisa</a:t>
            </a:r>
          </a:p>
        </p:txBody>
      </p:sp>
    </p:spTree>
    <p:extLst>
      <p:ext uri="{BB962C8B-B14F-4D97-AF65-F5344CB8AC3E}">
        <p14:creationId xmlns:p14="http://schemas.microsoft.com/office/powerpoint/2010/main" val="408108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REQUISITOS PARA EL REGISTRO DE PARTICIPANTES DIRECTOS</a:t>
            </a:r>
          </a:p>
        </p:txBody>
      </p:sp>
      <p:sp>
        <p:nvSpPr>
          <p:cNvPr id="8" name="CuadroTexto 7"/>
          <p:cNvSpPr txBox="1"/>
          <p:nvPr/>
        </p:nvSpPr>
        <p:spPr>
          <a:xfrm>
            <a:off x="728451" y="2616013"/>
            <a:ext cx="11040533" cy="3477875"/>
          </a:xfrm>
          <a:prstGeom prst="rect">
            <a:avLst/>
          </a:prstGeom>
          <a:noFill/>
        </p:spPr>
        <p:txBody>
          <a:bodyPr wrap="square" rtlCol="0">
            <a:spAutoFit/>
          </a:bodyPr>
          <a:lstStyle/>
          <a:p>
            <a:pPr marL="342900" indent="-342900" algn="l">
              <a:buFont typeface="Arial" panose="020B0604020202020204" pitchFamily="34" charset="0"/>
              <a:buChar char="•"/>
            </a:pPr>
            <a:r>
              <a:rPr lang="es-ES" sz="2000" b="0" i="0" u="none" strike="noStrike" baseline="0" dirty="0"/>
              <a:t>Poseer una Membresía emitida por la Bolsa de Valores y Productos de Asunción S.A.</a:t>
            </a:r>
          </a:p>
          <a:p>
            <a:pPr marL="342900" indent="-342900" algn="l">
              <a:buFont typeface="Arial" panose="020B0604020202020204" pitchFamily="34" charset="0"/>
              <a:buChar char="•"/>
            </a:pPr>
            <a:r>
              <a:rPr lang="es-ES" sz="2000" b="0" i="0" u="none" strike="noStrike" baseline="0" dirty="0"/>
              <a:t>Integrar la garantía inicial establecida para todos los participantes</a:t>
            </a:r>
          </a:p>
          <a:p>
            <a:pPr marL="342900" indent="-342900" algn="l">
              <a:buFont typeface="Arial" panose="020B0604020202020204" pitchFamily="34" charset="0"/>
              <a:buChar char="•"/>
            </a:pPr>
            <a:r>
              <a:rPr lang="es-ES" sz="2000" b="0" i="0" u="none" strike="noStrike" baseline="0" dirty="0"/>
              <a:t>Constituir garantías o integrar fianzas o contratar seguros adicionales, según lo determine la Bolsa </a:t>
            </a:r>
            <a:r>
              <a:rPr lang="es-PY" sz="2000" b="0" i="0" u="none" strike="noStrike" baseline="0" dirty="0"/>
              <a:t>en cada caso.</a:t>
            </a:r>
          </a:p>
          <a:p>
            <a:pPr marL="342900" indent="-342900" algn="l">
              <a:buFont typeface="Arial" panose="020B0604020202020204" pitchFamily="34" charset="0"/>
              <a:buChar char="•"/>
            </a:pPr>
            <a:r>
              <a:rPr lang="es-ES" sz="2000" b="0" i="0" u="none" strike="noStrike" baseline="0" dirty="0"/>
              <a:t>Firmar el Contrato de Adhesión a los esquemas de negociación, compensación y liquidación de la Bolsa y adherirse a los Contratos de Administración de Garantías y Márgenes.</a:t>
            </a:r>
            <a:endParaRPr lang="es-ES" sz="2000" dirty="0"/>
          </a:p>
          <a:p>
            <a:pPr marL="342900" indent="-342900">
              <a:buFont typeface="Arial" panose="020B0604020202020204" pitchFamily="34" charset="0"/>
              <a:buChar char="•"/>
            </a:pPr>
            <a:r>
              <a:rPr lang="es-ES" sz="2000" dirty="0"/>
              <a:t>Presentar el Formulario de Admisión.</a:t>
            </a:r>
          </a:p>
          <a:p>
            <a:pPr marL="342900" indent="-342900">
              <a:buFont typeface="Arial" panose="020B0604020202020204" pitchFamily="34" charset="0"/>
              <a:buChar char="•"/>
            </a:pPr>
            <a:r>
              <a:rPr lang="es-ES" sz="2000" dirty="0"/>
              <a:t>Poseer un capital integrado mínimo inicial equivalente a 2500 (dos mil quinientos) salarios mínimos.</a:t>
            </a:r>
          </a:p>
          <a:p>
            <a:pPr marL="342900" indent="-342900">
              <a:buFont typeface="Arial" panose="020B0604020202020204" pitchFamily="34" charset="0"/>
              <a:buChar char="•"/>
            </a:pPr>
            <a:r>
              <a:rPr lang="es-ES" sz="2000" dirty="0"/>
              <a:t>Contar con uno o varios operadores de derivados financieros certificados por la Bolsa.</a:t>
            </a:r>
          </a:p>
          <a:p>
            <a:pPr marL="342900" indent="-342900">
              <a:buFont typeface="Arial" panose="020B0604020202020204" pitchFamily="34" charset="0"/>
              <a:buChar char="•"/>
            </a:pPr>
            <a:r>
              <a:rPr lang="es-ES" sz="2000" dirty="0"/>
              <a:t>Registro del operador del participante directo en la Comisión Nacional de Valores para operar en  el Mercado de Derivados Financieros.</a:t>
            </a:r>
            <a:endParaRPr lang="es-PY" sz="2000" dirty="0"/>
          </a:p>
        </p:txBody>
      </p:sp>
      <p:pic>
        <p:nvPicPr>
          <p:cNvPr id="5" name="Imagen 4">
            <a:extLst>
              <a:ext uri="{FF2B5EF4-FFF2-40B4-BE49-F238E27FC236}">
                <a16:creationId xmlns:a16="http://schemas.microsoft.com/office/drawing/2014/main" id="{5692E36A-FEC9-48B1-BEAF-A0AB400A8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
        <p:nvSpPr>
          <p:cNvPr id="3" name="CuadroTexto 2">
            <a:extLst>
              <a:ext uri="{FF2B5EF4-FFF2-40B4-BE49-F238E27FC236}">
                <a16:creationId xmlns:a16="http://schemas.microsoft.com/office/drawing/2014/main" id="{1D9B163D-7970-AA85-C230-B25962323504}"/>
              </a:ext>
            </a:extLst>
          </p:cNvPr>
          <p:cNvSpPr txBox="1"/>
          <p:nvPr/>
        </p:nvSpPr>
        <p:spPr>
          <a:xfrm>
            <a:off x="728451" y="1408512"/>
            <a:ext cx="10928013" cy="769441"/>
          </a:xfrm>
          <a:prstGeom prst="rect">
            <a:avLst/>
          </a:prstGeom>
          <a:noFill/>
        </p:spPr>
        <p:txBody>
          <a:bodyPr wrap="square">
            <a:spAutoFit/>
          </a:bodyPr>
          <a:lstStyle/>
          <a:p>
            <a:r>
              <a:rPr lang="es-ES" sz="2200" b="0" i="0" u="none" strike="noStrike" baseline="0" dirty="0"/>
              <a:t>La Entidad que solicite su registro y habilitación como Participante Directo, deberá presentar los siguientes recaudos:</a:t>
            </a:r>
            <a:endParaRPr lang="es-PY" sz="2200" dirty="0"/>
          </a:p>
        </p:txBody>
      </p:sp>
    </p:spTree>
    <p:extLst>
      <p:ext uri="{BB962C8B-B14F-4D97-AF65-F5344CB8AC3E}">
        <p14:creationId xmlns:p14="http://schemas.microsoft.com/office/powerpoint/2010/main" val="4192855290"/>
      </p:ext>
    </p:extLst>
  </p:cSld>
  <p:clrMapOvr>
    <a:masterClrMapping/>
  </p:clrMapOvr>
  <p:transition spd="slow">
    <p:wipe/>
  </p:transition>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ESTRUCTURA JURÍDICA DEL SISTEMA DE GARANTÍAS</a:t>
            </a:r>
          </a:p>
        </p:txBody>
      </p:sp>
      <p:sp>
        <p:nvSpPr>
          <p:cNvPr id="2" name="Rectángulo 1"/>
          <p:cNvSpPr/>
          <p:nvPr/>
        </p:nvSpPr>
        <p:spPr>
          <a:xfrm>
            <a:off x="1397593" y="5929386"/>
            <a:ext cx="9396813" cy="480131"/>
          </a:xfrm>
          <a:prstGeom prst="rect">
            <a:avLst/>
          </a:prstGeom>
        </p:spPr>
        <p:txBody>
          <a:bodyPr wrap="square">
            <a:spAutoFit/>
          </a:bodyPr>
          <a:lstStyle/>
          <a:p>
            <a:pPr marL="88902" lvl="1" indent="-7938" algn="just">
              <a:lnSpc>
                <a:spcPct val="90000"/>
              </a:lnSpc>
              <a:spcBef>
                <a:spcPct val="20000"/>
              </a:spcBef>
              <a:defRPr/>
            </a:pPr>
            <a:r>
              <a:rPr lang="es-AR" sz="2800" i="1" dirty="0"/>
              <a:t>Fideicomisos de Garantía: Res. BVA </a:t>
            </a:r>
            <a:r>
              <a:rPr lang="es-AR" sz="2800" i="1" dirty="0" err="1"/>
              <a:t>N°</a:t>
            </a:r>
            <a:r>
              <a:rPr lang="es-AR" sz="2800" i="1" dirty="0"/>
              <a:t> 2576/23- Capítulo VII.</a:t>
            </a:r>
          </a:p>
        </p:txBody>
      </p:sp>
      <p:sp>
        <p:nvSpPr>
          <p:cNvPr id="3" name="CuadroTexto 2"/>
          <p:cNvSpPr txBox="1"/>
          <p:nvPr/>
        </p:nvSpPr>
        <p:spPr>
          <a:xfrm>
            <a:off x="541531" y="2544962"/>
            <a:ext cx="7048500" cy="1938992"/>
          </a:xfrm>
          <a:prstGeom prst="rect">
            <a:avLst/>
          </a:prstGeom>
          <a:noFill/>
        </p:spPr>
        <p:txBody>
          <a:bodyPr wrap="square" rtlCol="0">
            <a:spAutoFit/>
          </a:bodyPr>
          <a:lstStyle/>
          <a:p>
            <a:r>
              <a:rPr lang="es-PY" sz="2400" dirty="0"/>
              <a:t>1. GARANTÍA INICIAL.</a:t>
            </a:r>
          </a:p>
          <a:p>
            <a:pPr marL="285750" indent="-285750">
              <a:buFont typeface="Arial" panose="020B0604020202020204" pitchFamily="34" charset="0"/>
              <a:buChar char="•"/>
            </a:pPr>
            <a:endParaRPr lang="es-PY" sz="2400" dirty="0"/>
          </a:p>
          <a:p>
            <a:r>
              <a:rPr lang="es-PY" sz="2400" dirty="0"/>
              <a:t>2. APORTE MANCOMUNADO.</a:t>
            </a:r>
          </a:p>
          <a:p>
            <a:endParaRPr lang="es-PY" sz="2400" dirty="0"/>
          </a:p>
          <a:p>
            <a:r>
              <a:rPr lang="es-PY" sz="2400" dirty="0"/>
              <a:t>3. MARGEN POR CONTRATO ABIERTO.</a:t>
            </a:r>
          </a:p>
        </p:txBody>
      </p:sp>
      <p:pic>
        <p:nvPicPr>
          <p:cNvPr id="5" name="Imagen 4">
            <a:extLst>
              <a:ext uri="{FF2B5EF4-FFF2-40B4-BE49-F238E27FC236}">
                <a16:creationId xmlns:a16="http://schemas.microsoft.com/office/drawing/2014/main" id="{091C3E28-B046-4D46-82A3-237AEC513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
        <p:nvSpPr>
          <p:cNvPr id="7" name="CuadroTexto 6">
            <a:extLst>
              <a:ext uri="{FF2B5EF4-FFF2-40B4-BE49-F238E27FC236}">
                <a16:creationId xmlns:a16="http://schemas.microsoft.com/office/drawing/2014/main" id="{4B1F037E-C12E-150E-4A07-937E5527E2C5}"/>
              </a:ext>
            </a:extLst>
          </p:cNvPr>
          <p:cNvSpPr txBox="1"/>
          <p:nvPr/>
        </p:nvSpPr>
        <p:spPr>
          <a:xfrm>
            <a:off x="396668" y="1414394"/>
            <a:ext cx="10473583" cy="523220"/>
          </a:xfrm>
          <a:prstGeom prst="rect">
            <a:avLst/>
          </a:prstGeom>
          <a:noFill/>
        </p:spPr>
        <p:txBody>
          <a:bodyPr wrap="square">
            <a:spAutoFit/>
          </a:bodyPr>
          <a:lstStyle/>
          <a:p>
            <a:r>
              <a:rPr lang="es-ES" sz="2800" dirty="0"/>
              <a:t>Existen</a:t>
            </a:r>
            <a:r>
              <a:rPr lang="es-ES" sz="2800" i="0" u="none" strike="noStrike" baseline="0" dirty="0"/>
              <a:t> 3 niveles de protección o de garantías, que son:</a:t>
            </a:r>
            <a:endParaRPr lang="es-PY" sz="2800" dirty="0"/>
          </a:p>
        </p:txBody>
      </p:sp>
    </p:spTree>
    <p:extLst>
      <p:ext uri="{BB962C8B-B14F-4D97-AF65-F5344CB8AC3E}">
        <p14:creationId xmlns:p14="http://schemas.microsoft.com/office/powerpoint/2010/main" val="41546190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GARANTÍA INICIAL</a:t>
            </a:r>
          </a:p>
        </p:txBody>
      </p:sp>
      <p:sp>
        <p:nvSpPr>
          <p:cNvPr id="2" name="CuadroTexto 1"/>
          <p:cNvSpPr txBox="1"/>
          <p:nvPr/>
        </p:nvSpPr>
        <p:spPr>
          <a:xfrm>
            <a:off x="698717" y="1314309"/>
            <a:ext cx="10637930" cy="1692771"/>
          </a:xfrm>
          <a:prstGeom prst="rect">
            <a:avLst/>
          </a:prstGeom>
          <a:noFill/>
        </p:spPr>
        <p:txBody>
          <a:bodyPr wrap="square" rtlCol="0">
            <a:spAutoFit/>
          </a:bodyPr>
          <a:lstStyle/>
          <a:p>
            <a:pPr algn="just"/>
            <a:r>
              <a:rPr lang="es-PY" sz="2600" dirty="0"/>
              <a:t>Es el </a:t>
            </a:r>
            <a:r>
              <a:rPr lang="es-PY" sz="2600" b="1" dirty="0"/>
              <a:t>Monto de Dinero</a:t>
            </a:r>
            <a:r>
              <a:rPr lang="es-PY" sz="2600" dirty="0"/>
              <a:t> o </a:t>
            </a:r>
            <a:r>
              <a:rPr lang="es-PY" sz="2600" b="1" dirty="0"/>
              <a:t>Títulos Valores</a:t>
            </a:r>
            <a:r>
              <a:rPr lang="es-PY" sz="2600" dirty="0"/>
              <a:t> que deberá inmovilizar cada participante en el mercado de derivados financieros sea el mismo </a:t>
            </a:r>
            <a:r>
              <a:rPr lang="es-PY" sz="2600" b="1" dirty="0"/>
              <a:t>Casa de Bolsa</a:t>
            </a:r>
            <a:r>
              <a:rPr lang="es-PY" sz="2600" dirty="0"/>
              <a:t> o </a:t>
            </a:r>
            <a:r>
              <a:rPr lang="es-PY" sz="2600" b="1" dirty="0"/>
              <a:t>Participante Directo</a:t>
            </a:r>
            <a:r>
              <a:rPr lang="es-PY" sz="2600" dirty="0"/>
              <a:t>. Este importe es un monto fijo que </a:t>
            </a:r>
            <a:r>
              <a:rPr lang="es-PY" sz="2600" b="1" dirty="0"/>
              <a:t>NO</a:t>
            </a:r>
            <a:r>
              <a:rPr lang="es-PY" sz="2600" dirty="0"/>
              <a:t> guarda relación a la actividad operativa del mercado.</a:t>
            </a:r>
          </a:p>
        </p:txBody>
      </p:sp>
      <p:sp>
        <p:nvSpPr>
          <p:cNvPr id="3" name="CuadroTexto 2"/>
          <p:cNvSpPr txBox="1"/>
          <p:nvPr/>
        </p:nvSpPr>
        <p:spPr>
          <a:xfrm>
            <a:off x="905932" y="3701616"/>
            <a:ext cx="10223500" cy="492443"/>
          </a:xfrm>
          <a:prstGeom prst="rect">
            <a:avLst/>
          </a:prstGeom>
          <a:noFill/>
        </p:spPr>
        <p:txBody>
          <a:bodyPr wrap="square" rtlCol="0">
            <a:spAutoFit/>
          </a:bodyPr>
          <a:lstStyle/>
          <a:p>
            <a:pPr marL="342900" indent="-342900">
              <a:buFont typeface="Arial" panose="020B0604020202020204" pitchFamily="34" charset="0"/>
              <a:buChar char="•"/>
            </a:pPr>
            <a:r>
              <a:rPr lang="es-PY" sz="2600" dirty="0"/>
              <a:t>CASAS DE BOLSA: USD 2.500 (Dólares de los Estados Unidos de América)</a:t>
            </a:r>
          </a:p>
        </p:txBody>
      </p:sp>
      <p:sp>
        <p:nvSpPr>
          <p:cNvPr id="5" name="CuadroTexto 4"/>
          <p:cNvSpPr txBox="1"/>
          <p:nvPr/>
        </p:nvSpPr>
        <p:spPr>
          <a:xfrm>
            <a:off x="904119" y="5043710"/>
            <a:ext cx="10968568" cy="892552"/>
          </a:xfrm>
          <a:prstGeom prst="rect">
            <a:avLst/>
          </a:prstGeom>
          <a:noFill/>
        </p:spPr>
        <p:txBody>
          <a:bodyPr wrap="square" rtlCol="0">
            <a:spAutoFit/>
          </a:bodyPr>
          <a:lstStyle/>
          <a:p>
            <a:pPr marL="342900" indent="-342900">
              <a:buFont typeface="Arial" panose="020B0604020202020204" pitchFamily="34" charset="0"/>
              <a:buChar char="•"/>
            </a:pPr>
            <a:r>
              <a:rPr lang="es-PY" sz="2600" dirty="0"/>
              <a:t>PARTICIPANTE DIRECTO: USD 5.000 (Dólares de los Estados Unidos de América) </a:t>
            </a:r>
          </a:p>
        </p:txBody>
      </p:sp>
      <p:pic>
        <p:nvPicPr>
          <p:cNvPr id="7" name="Imagen 6">
            <a:extLst>
              <a:ext uri="{FF2B5EF4-FFF2-40B4-BE49-F238E27FC236}">
                <a16:creationId xmlns:a16="http://schemas.microsoft.com/office/drawing/2014/main" id="{F286C047-5044-47F9-8579-763B4A735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8003687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APORTE MANCOMUNADO</a:t>
            </a:r>
          </a:p>
        </p:txBody>
      </p:sp>
      <p:sp>
        <p:nvSpPr>
          <p:cNvPr id="3" name="CuadroTexto 2"/>
          <p:cNvSpPr txBox="1"/>
          <p:nvPr/>
        </p:nvSpPr>
        <p:spPr>
          <a:xfrm>
            <a:off x="635000" y="1371600"/>
            <a:ext cx="11010900" cy="1692771"/>
          </a:xfrm>
          <a:prstGeom prst="rect">
            <a:avLst/>
          </a:prstGeom>
          <a:noFill/>
        </p:spPr>
        <p:txBody>
          <a:bodyPr wrap="square" rtlCol="0">
            <a:spAutoFit/>
          </a:bodyPr>
          <a:lstStyle/>
          <a:p>
            <a:pPr algn="just"/>
            <a:r>
              <a:rPr lang="es-PY" sz="2600" dirty="0"/>
              <a:t>Es un </a:t>
            </a:r>
            <a:r>
              <a:rPr lang="es-PY" sz="2600" b="1" dirty="0"/>
              <a:t>Monto de Dinero</a:t>
            </a:r>
            <a:r>
              <a:rPr lang="es-PY" sz="2600" dirty="0"/>
              <a:t> o </a:t>
            </a:r>
            <a:r>
              <a:rPr lang="es-PY" sz="2600" b="1" dirty="0"/>
              <a:t>Títulos Valores</a:t>
            </a:r>
            <a:r>
              <a:rPr lang="es-PY" sz="2600" dirty="0"/>
              <a:t> que debe aportar cada participante en función a su actividad pasada. Sirve para hacer frente a posibles incumplimientos de un participante cuando las garantías aportadas por él no sean suficientes. </a:t>
            </a:r>
          </a:p>
        </p:txBody>
      </p:sp>
      <p:sp>
        <p:nvSpPr>
          <p:cNvPr id="7" name="CuadroTexto 6"/>
          <p:cNvSpPr txBox="1"/>
          <p:nvPr/>
        </p:nvSpPr>
        <p:spPr>
          <a:xfrm>
            <a:off x="905932" y="3626028"/>
            <a:ext cx="10223500" cy="492443"/>
          </a:xfrm>
          <a:prstGeom prst="rect">
            <a:avLst/>
          </a:prstGeom>
          <a:noFill/>
        </p:spPr>
        <p:txBody>
          <a:bodyPr wrap="square" rtlCol="0">
            <a:spAutoFit/>
          </a:bodyPr>
          <a:lstStyle/>
          <a:p>
            <a:pPr marL="342900" indent="-342900">
              <a:buFont typeface="Arial" panose="020B0604020202020204" pitchFamily="34" charset="0"/>
              <a:buChar char="•"/>
            </a:pPr>
            <a:r>
              <a:rPr lang="es-PY" sz="2600" dirty="0"/>
              <a:t>CASAS DE BOLSA: USD 2.500 (Dólares de los Estados Unidos de América)</a:t>
            </a:r>
          </a:p>
        </p:txBody>
      </p:sp>
      <p:sp>
        <p:nvSpPr>
          <p:cNvPr id="8" name="CuadroTexto 7"/>
          <p:cNvSpPr txBox="1"/>
          <p:nvPr/>
        </p:nvSpPr>
        <p:spPr>
          <a:xfrm>
            <a:off x="905932" y="4680128"/>
            <a:ext cx="10968568" cy="1292662"/>
          </a:xfrm>
          <a:prstGeom prst="rect">
            <a:avLst/>
          </a:prstGeom>
          <a:noFill/>
        </p:spPr>
        <p:txBody>
          <a:bodyPr wrap="square" rtlCol="0">
            <a:spAutoFit/>
          </a:bodyPr>
          <a:lstStyle/>
          <a:p>
            <a:pPr marL="342900" indent="-342900">
              <a:buFont typeface="Arial" panose="020B0604020202020204" pitchFamily="34" charset="0"/>
              <a:buChar char="•"/>
            </a:pPr>
            <a:r>
              <a:rPr lang="es-PY" sz="2600" dirty="0"/>
              <a:t>PARTICIPANTE DIRECTO: USD 2.500 (Dólares de los Estados Unidos de América)</a:t>
            </a:r>
          </a:p>
          <a:p>
            <a:endParaRPr lang="es-PY" sz="2600" dirty="0"/>
          </a:p>
        </p:txBody>
      </p:sp>
      <p:pic>
        <p:nvPicPr>
          <p:cNvPr id="6" name="Imagen 5">
            <a:extLst>
              <a:ext uri="{FF2B5EF4-FFF2-40B4-BE49-F238E27FC236}">
                <a16:creationId xmlns:a16="http://schemas.microsoft.com/office/drawing/2014/main" id="{EB758A3B-8B77-4D55-9611-8A92C97B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39830286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MARGEN INICIAL POR CONTRATO ABIERTO (CIM)</a:t>
            </a:r>
          </a:p>
        </p:txBody>
      </p:sp>
      <p:sp>
        <p:nvSpPr>
          <p:cNvPr id="6" name="CuadroTexto 5"/>
          <p:cNvSpPr txBox="1"/>
          <p:nvPr/>
        </p:nvSpPr>
        <p:spPr>
          <a:xfrm>
            <a:off x="904119" y="2163291"/>
            <a:ext cx="10371668" cy="2862322"/>
          </a:xfrm>
          <a:prstGeom prst="rect">
            <a:avLst/>
          </a:prstGeom>
          <a:noFill/>
        </p:spPr>
        <p:txBody>
          <a:bodyPr wrap="square" rtlCol="0">
            <a:spAutoFit/>
          </a:bodyPr>
          <a:lstStyle/>
          <a:p>
            <a:pPr algn="just"/>
            <a:r>
              <a:rPr lang="es-PY" sz="3600" dirty="0"/>
              <a:t>Es un </a:t>
            </a:r>
            <a:r>
              <a:rPr lang="es-PY" sz="3600" b="1" dirty="0"/>
              <a:t>Monto de Dinero</a:t>
            </a:r>
            <a:r>
              <a:rPr lang="es-PY" sz="3600" dirty="0"/>
              <a:t> o </a:t>
            </a:r>
            <a:r>
              <a:rPr lang="es-PY" sz="3600" b="1" dirty="0"/>
              <a:t>Título Valor</a:t>
            </a:r>
            <a:r>
              <a:rPr lang="es-PY" sz="3600" dirty="0"/>
              <a:t> que se utiliza para hacer frente a incumplimientos de cada participante, la misma dependerá de la cantidad de contratos abiertos que tengan los participantes sin importar si la posición es compradora o vendedora. </a:t>
            </a:r>
          </a:p>
        </p:txBody>
      </p:sp>
      <p:pic>
        <p:nvPicPr>
          <p:cNvPr id="8" name="Imagen 7">
            <a:extLst>
              <a:ext uri="{FF2B5EF4-FFF2-40B4-BE49-F238E27FC236}">
                <a16:creationId xmlns:a16="http://schemas.microsoft.com/office/drawing/2014/main" id="{DEF978A4-1F2A-4825-9DBA-9DF4C4BBA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12712832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MARGEN POR CONTRATO ABIERTO (CIM)</a:t>
            </a:r>
          </a:p>
        </p:txBody>
      </p:sp>
      <p:pic>
        <p:nvPicPr>
          <p:cNvPr id="8" name="Imagen 7">
            <a:extLst>
              <a:ext uri="{FF2B5EF4-FFF2-40B4-BE49-F238E27FC236}">
                <a16:creationId xmlns:a16="http://schemas.microsoft.com/office/drawing/2014/main" id="{DEF978A4-1F2A-4825-9DBA-9DF4C4BBA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pic>
        <p:nvPicPr>
          <p:cNvPr id="3" name="Imagen 2">
            <a:extLst>
              <a:ext uri="{FF2B5EF4-FFF2-40B4-BE49-F238E27FC236}">
                <a16:creationId xmlns:a16="http://schemas.microsoft.com/office/drawing/2014/main" id="{9F0C169F-7091-EF1B-7EC3-AB0EC1B0EEB0}"/>
              </a:ext>
            </a:extLst>
          </p:cNvPr>
          <p:cNvPicPr>
            <a:picLocks noChangeAspect="1"/>
          </p:cNvPicPr>
          <p:nvPr/>
        </p:nvPicPr>
        <p:blipFill>
          <a:blip r:embed="rId3"/>
          <a:stretch>
            <a:fillRect/>
          </a:stretch>
        </p:blipFill>
        <p:spPr>
          <a:xfrm>
            <a:off x="2340813" y="1800024"/>
            <a:ext cx="7510373" cy="4009981"/>
          </a:xfrm>
          <a:prstGeom prst="rect">
            <a:avLst/>
          </a:prstGeom>
        </p:spPr>
      </p:pic>
    </p:spTree>
    <p:extLst>
      <p:ext uri="{BB962C8B-B14F-4D97-AF65-F5344CB8AC3E}">
        <p14:creationId xmlns:p14="http://schemas.microsoft.com/office/powerpoint/2010/main" val="21509841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EJECUCIÓN DE GARANTÍA EN CASO DE INCUMPLIMIENTO</a:t>
            </a:r>
          </a:p>
        </p:txBody>
      </p:sp>
      <p:sp>
        <p:nvSpPr>
          <p:cNvPr id="20" name="CuadroTexto 19"/>
          <p:cNvSpPr txBox="1"/>
          <p:nvPr/>
        </p:nvSpPr>
        <p:spPr>
          <a:xfrm>
            <a:off x="905932" y="1640886"/>
            <a:ext cx="9522977" cy="5627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457200" lvl="0" indent="-457200" algn="l" defTabSz="1155700">
              <a:lnSpc>
                <a:spcPct val="90000"/>
              </a:lnSpc>
              <a:spcBef>
                <a:spcPct val="0"/>
              </a:spcBef>
              <a:spcAft>
                <a:spcPct val="35000"/>
              </a:spcAft>
              <a:buFont typeface="Arial" panose="020B0604020202020204" pitchFamily="34" charset="0"/>
              <a:buChar char="•"/>
            </a:pPr>
            <a:r>
              <a:rPr lang="es-ES" sz="3000" kern="1200" dirty="0">
                <a:solidFill>
                  <a:schemeClr val="tx1"/>
                </a:solidFill>
              </a:rPr>
              <a:t>Márgenes integrados al Fideicomiso.</a:t>
            </a:r>
          </a:p>
        </p:txBody>
      </p:sp>
      <p:sp>
        <p:nvSpPr>
          <p:cNvPr id="18" name="CuadroTexto 17"/>
          <p:cNvSpPr txBox="1"/>
          <p:nvPr/>
        </p:nvSpPr>
        <p:spPr>
          <a:xfrm>
            <a:off x="905931" y="2551675"/>
            <a:ext cx="9522977" cy="5627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457200" lvl="0" indent="-457200" algn="l" defTabSz="1155700">
              <a:lnSpc>
                <a:spcPct val="90000"/>
              </a:lnSpc>
              <a:spcBef>
                <a:spcPct val="0"/>
              </a:spcBef>
              <a:spcAft>
                <a:spcPct val="35000"/>
              </a:spcAft>
              <a:buFont typeface="Arial" panose="020B0604020202020204" pitchFamily="34" charset="0"/>
              <a:buChar char="•"/>
            </a:pPr>
            <a:r>
              <a:rPr lang="es-ES" sz="3000" kern="1200" dirty="0">
                <a:solidFill>
                  <a:schemeClr val="tx1"/>
                </a:solidFill>
              </a:rPr>
              <a:t>Garantías iniciales integradas al Fideicomiso.</a:t>
            </a:r>
          </a:p>
        </p:txBody>
      </p:sp>
      <p:sp>
        <p:nvSpPr>
          <p:cNvPr id="16" name="CuadroTexto 15"/>
          <p:cNvSpPr txBox="1"/>
          <p:nvPr/>
        </p:nvSpPr>
        <p:spPr>
          <a:xfrm>
            <a:off x="905931" y="3445336"/>
            <a:ext cx="10827050" cy="5627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457200" lvl="0" indent="-457200" algn="l" defTabSz="1155700">
              <a:lnSpc>
                <a:spcPct val="90000"/>
              </a:lnSpc>
              <a:spcBef>
                <a:spcPct val="0"/>
              </a:spcBef>
              <a:spcAft>
                <a:spcPct val="35000"/>
              </a:spcAft>
              <a:buFont typeface="Arial" panose="020B0604020202020204" pitchFamily="34" charset="0"/>
              <a:buChar char="•"/>
            </a:pPr>
            <a:r>
              <a:rPr lang="es-ES" sz="3000" kern="1200" dirty="0">
                <a:solidFill>
                  <a:schemeClr val="tx1"/>
                </a:solidFill>
              </a:rPr>
              <a:t>Aporte del Participante incumplidor al Fondo mancomunado.</a:t>
            </a:r>
          </a:p>
        </p:txBody>
      </p:sp>
      <p:sp>
        <p:nvSpPr>
          <p:cNvPr id="14" name="CuadroTexto 13"/>
          <p:cNvSpPr txBox="1"/>
          <p:nvPr/>
        </p:nvSpPr>
        <p:spPr>
          <a:xfrm>
            <a:off x="905931" y="4356125"/>
            <a:ext cx="8782350" cy="5627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457200" lvl="0" indent="-457200" algn="l" defTabSz="1155700">
              <a:lnSpc>
                <a:spcPct val="90000"/>
              </a:lnSpc>
              <a:spcBef>
                <a:spcPct val="0"/>
              </a:spcBef>
              <a:spcAft>
                <a:spcPct val="35000"/>
              </a:spcAft>
              <a:buFont typeface="Arial" panose="020B0604020202020204" pitchFamily="34" charset="0"/>
              <a:buChar char="•"/>
            </a:pPr>
            <a:r>
              <a:rPr lang="es-ES" sz="3000" kern="1200" dirty="0">
                <a:solidFill>
                  <a:schemeClr val="tx1"/>
                </a:solidFill>
              </a:rPr>
              <a:t>Fondo mancomunado a prorrata entre todos los demás Participantes.</a:t>
            </a:r>
          </a:p>
        </p:txBody>
      </p:sp>
      <p:sp>
        <p:nvSpPr>
          <p:cNvPr id="12" name="CuadroTexto 11"/>
          <p:cNvSpPr txBox="1"/>
          <p:nvPr/>
        </p:nvSpPr>
        <p:spPr>
          <a:xfrm>
            <a:off x="905931" y="5249786"/>
            <a:ext cx="9522977" cy="5627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457200" lvl="0" indent="-457200" algn="l" defTabSz="1155700">
              <a:lnSpc>
                <a:spcPct val="90000"/>
              </a:lnSpc>
              <a:spcBef>
                <a:spcPct val="0"/>
              </a:spcBef>
              <a:spcAft>
                <a:spcPct val="35000"/>
              </a:spcAft>
              <a:buFont typeface="Arial" panose="020B0604020202020204" pitchFamily="34" charset="0"/>
              <a:buChar char="•"/>
            </a:pPr>
            <a:r>
              <a:rPr lang="es-ES" sz="3000" kern="1200" dirty="0">
                <a:solidFill>
                  <a:schemeClr val="tx1"/>
                </a:solidFill>
              </a:rPr>
              <a:t>Reservas patrimoniales BVPASA.</a:t>
            </a:r>
          </a:p>
        </p:txBody>
      </p:sp>
      <p:pic>
        <p:nvPicPr>
          <p:cNvPr id="8" name="Imagen 7">
            <a:extLst>
              <a:ext uri="{FF2B5EF4-FFF2-40B4-BE49-F238E27FC236}">
                <a16:creationId xmlns:a16="http://schemas.microsoft.com/office/drawing/2014/main" id="{F55EDC4E-7975-432C-89D5-99510AD75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16977612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DIFERENCIAS DIARIAS</a:t>
            </a:r>
          </a:p>
        </p:txBody>
      </p:sp>
      <p:sp>
        <p:nvSpPr>
          <p:cNvPr id="9" name="Rectángulo 8"/>
          <p:cNvSpPr/>
          <p:nvPr/>
        </p:nvSpPr>
        <p:spPr>
          <a:xfrm>
            <a:off x="548416" y="2865831"/>
            <a:ext cx="11383618" cy="865173"/>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s-PY" sz="2400" kern="100" dirty="0">
                <a:effectLst/>
                <a:ea typeface="Calibri" panose="020F0502020204030204" pitchFamily="34" charset="0"/>
                <a:cs typeface="Times New Roman" panose="02020603050405020304" pitchFamily="18" charset="0"/>
              </a:rPr>
              <a:t>Las diferencias diarias se cobran o pagan diariamente, siempre en guaraníes, a través de la cuenta </a:t>
            </a:r>
            <a:r>
              <a:rPr lang="es-PY" sz="2400" kern="100" dirty="0" err="1">
                <a:effectLst/>
                <a:ea typeface="Calibri" panose="020F0502020204030204" pitchFamily="34" charset="0"/>
                <a:cs typeface="Times New Roman" panose="02020603050405020304" pitchFamily="18" charset="0"/>
              </a:rPr>
              <a:t>clearing</a:t>
            </a:r>
            <a:r>
              <a:rPr lang="es-PY" sz="2400" kern="100" dirty="0">
                <a:effectLst/>
                <a:ea typeface="Calibri" panose="020F0502020204030204" pitchFamily="34" charset="0"/>
                <a:cs typeface="Times New Roman" panose="02020603050405020304" pitchFamily="18" charset="0"/>
              </a:rPr>
              <a:t> de Bolsa para operaciones de futuros.</a:t>
            </a:r>
          </a:p>
        </p:txBody>
      </p:sp>
      <p:pic>
        <p:nvPicPr>
          <p:cNvPr id="11" name="Imagen 10"/>
          <p:cNvPicPr>
            <a:picLocks noChangeAspect="1"/>
          </p:cNvPicPr>
          <p:nvPr/>
        </p:nvPicPr>
        <p:blipFill>
          <a:blip r:embed="rId2"/>
          <a:stretch>
            <a:fillRect/>
          </a:stretch>
        </p:blipFill>
        <p:spPr>
          <a:xfrm>
            <a:off x="2580830" y="4116218"/>
            <a:ext cx="6390271" cy="2553656"/>
          </a:xfrm>
          <a:prstGeom prst="rect">
            <a:avLst/>
          </a:prstGeom>
        </p:spPr>
      </p:pic>
      <p:pic>
        <p:nvPicPr>
          <p:cNvPr id="5" name="Imagen 4">
            <a:extLst>
              <a:ext uri="{FF2B5EF4-FFF2-40B4-BE49-F238E27FC236}">
                <a16:creationId xmlns:a16="http://schemas.microsoft.com/office/drawing/2014/main" id="{E6604E1A-D674-4151-B1C0-97330F02C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
        <p:nvSpPr>
          <p:cNvPr id="2" name="Rectángulo 1">
            <a:extLst>
              <a:ext uri="{FF2B5EF4-FFF2-40B4-BE49-F238E27FC236}">
                <a16:creationId xmlns:a16="http://schemas.microsoft.com/office/drawing/2014/main" id="{5328B099-C87F-932F-FE3F-498E810929C5}"/>
              </a:ext>
            </a:extLst>
          </p:cNvPr>
          <p:cNvSpPr/>
          <p:nvPr/>
        </p:nvSpPr>
        <p:spPr>
          <a:xfrm>
            <a:off x="548416" y="1464954"/>
            <a:ext cx="11383618" cy="1200329"/>
          </a:xfrm>
          <a:prstGeom prst="rect">
            <a:avLst/>
          </a:prstGeom>
        </p:spPr>
        <p:txBody>
          <a:bodyPr wrap="square">
            <a:spAutoFit/>
          </a:bodyPr>
          <a:lstStyle/>
          <a:p>
            <a:pPr marL="342900" indent="-342900" algn="l">
              <a:buFont typeface="Arial" panose="020B0604020202020204" pitchFamily="34" charset="0"/>
              <a:buChar char="•"/>
            </a:pPr>
            <a:r>
              <a:rPr lang="es-ES" sz="2400" dirty="0"/>
              <a:t>S</a:t>
            </a:r>
            <a:r>
              <a:rPr lang="es-ES" sz="2400" b="0" i="0" u="none" strike="noStrike" baseline="0" dirty="0"/>
              <a:t>on las diferencias que surgen entre el precio original versus el precio de ajuste del día (para el primer día), o el precio de ajuste del día anterior de cada posición abierta y el respectivo precio de ajuste diario (desde el segundo día en adelante).</a:t>
            </a:r>
            <a:endParaRPr lang="es-PY" sz="2400" b="1" dirty="0"/>
          </a:p>
        </p:txBody>
      </p:sp>
    </p:spTree>
    <p:extLst>
      <p:ext uri="{BB962C8B-B14F-4D97-AF65-F5344CB8AC3E}">
        <p14:creationId xmlns:p14="http://schemas.microsoft.com/office/powerpoint/2010/main" val="74979423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MÁRGENES</a:t>
            </a:r>
          </a:p>
        </p:txBody>
      </p:sp>
      <p:sp>
        <p:nvSpPr>
          <p:cNvPr id="5" name="Rectángulo 4"/>
          <p:cNvSpPr/>
          <p:nvPr/>
        </p:nvSpPr>
        <p:spPr>
          <a:xfrm>
            <a:off x="672904" y="2243399"/>
            <a:ext cx="10363200" cy="865173"/>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s-PY" sz="2400" kern="100" dirty="0">
                <a:effectLst/>
                <a:latin typeface="Calibri" panose="020F0502020204030204" pitchFamily="34" charset="0"/>
                <a:ea typeface="Calibri" panose="020F0502020204030204" pitchFamily="34" charset="0"/>
                <a:cs typeface="Times New Roman" panose="02020603050405020304" pitchFamily="18" charset="0"/>
              </a:rPr>
              <a:t>Los márgenes se saldan dependiendo de la naturaleza del activo a depositar. Estos activos pueden ser:</a:t>
            </a:r>
          </a:p>
        </p:txBody>
      </p:sp>
      <p:sp>
        <p:nvSpPr>
          <p:cNvPr id="6" name="Rectángulo 5"/>
          <p:cNvSpPr/>
          <p:nvPr/>
        </p:nvSpPr>
        <p:spPr>
          <a:xfrm>
            <a:off x="1446499" y="3429000"/>
            <a:ext cx="2468841" cy="369332"/>
          </a:xfrm>
          <a:prstGeom prst="rect">
            <a:avLst/>
          </a:prstGeom>
        </p:spPr>
        <p:txBody>
          <a:bodyPr wrap="square">
            <a:spAutoFit/>
          </a:bodyPr>
          <a:lstStyle/>
          <a:p>
            <a:r>
              <a:rPr lang="es-PY" b="1" dirty="0"/>
              <a:t>DEPÓSITOS EN CUENTA.</a:t>
            </a:r>
            <a:endParaRPr lang="es-PY" sz="2000" b="1" dirty="0"/>
          </a:p>
        </p:txBody>
      </p:sp>
      <p:sp>
        <p:nvSpPr>
          <p:cNvPr id="7" name="Rectángulo 6"/>
          <p:cNvSpPr/>
          <p:nvPr/>
        </p:nvSpPr>
        <p:spPr>
          <a:xfrm>
            <a:off x="4480140" y="4845574"/>
            <a:ext cx="3231719" cy="369332"/>
          </a:xfrm>
          <a:prstGeom prst="rect">
            <a:avLst/>
          </a:prstGeom>
        </p:spPr>
        <p:txBody>
          <a:bodyPr wrap="none">
            <a:spAutoFit/>
          </a:bodyPr>
          <a:lstStyle/>
          <a:p>
            <a:r>
              <a:rPr lang="es-PY" b="1" dirty="0"/>
              <a:t>BONOS COTIZADOS EN BVPASA</a:t>
            </a:r>
          </a:p>
        </p:txBody>
      </p:sp>
      <p:sp>
        <p:nvSpPr>
          <p:cNvPr id="8" name="Rectángulo 7"/>
          <p:cNvSpPr/>
          <p:nvPr/>
        </p:nvSpPr>
        <p:spPr>
          <a:xfrm>
            <a:off x="7659231" y="3352251"/>
            <a:ext cx="3086270" cy="646331"/>
          </a:xfrm>
          <a:prstGeom prst="rect">
            <a:avLst/>
          </a:prstGeom>
        </p:spPr>
        <p:txBody>
          <a:bodyPr wrap="square">
            <a:spAutoFit/>
          </a:bodyPr>
          <a:lstStyle/>
          <a:p>
            <a:r>
              <a:rPr lang="es-PY" b="1" dirty="0"/>
              <a:t>CERTIFICADO DE DEPÓSITO DE AHORRO (CDA).</a:t>
            </a:r>
          </a:p>
        </p:txBody>
      </p:sp>
      <p:pic>
        <p:nvPicPr>
          <p:cNvPr id="9" name="Imagen 8"/>
          <p:cNvPicPr>
            <a:picLocks noChangeAspect="1"/>
          </p:cNvPicPr>
          <p:nvPr/>
        </p:nvPicPr>
        <p:blipFill>
          <a:blip r:embed="rId2"/>
          <a:stretch>
            <a:fillRect/>
          </a:stretch>
        </p:blipFill>
        <p:spPr>
          <a:xfrm>
            <a:off x="1593143" y="3902630"/>
            <a:ext cx="2175552" cy="1885889"/>
          </a:xfrm>
          <a:prstGeom prst="rect">
            <a:avLst/>
          </a:prstGeom>
        </p:spPr>
      </p:pic>
      <p:pic>
        <p:nvPicPr>
          <p:cNvPr id="10" name="Imagen 9"/>
          <p:cNvPicPr>
            <a:picLocks noChangeAspect="1"/>
          </p:cNvPicPr>
          <p:nvPr/>
        </p:nvPicPr>
        <p:blipFill>
          <a:blip r:embed="rId3"/>
          <a:stretch>
            <a:fillRect/>
          </a:stretch>
        </p:blipFill>
        <p:spPr>
          <a:xfrm>
            <a:off x="4772024" y="5214906"/>
            <a:ext cx="2647950" cy="1438275"/>
          </a:xfrm>
          <a:prstGeom prst="rect">
            <a:avLst/>
          </a:prstGeom>
        </p:spPr>
      </p:pic>
      <p:pic>
        <p:nvPicPr>
          <p:cNvPr id="11" name="Imagen 10"/>
          <p:cNvPicPr>
            <a:picLocks noChangeAspect="1"/>
          </p:cNvPicPr>
          <p:nvPr/>
        </p:nvPicPr>
        <p:blipFill>
          <a:blip r:embed="rId4"/>
          <a:stretch>
            <a:fillRect/>
          </a:stretch>
        </p:blipFill>
        <p:spPr>
          <a:xfrm>
            <a:off x="8185832" y="4048710"/>
            <a:ext cx="2468841" cy="1358118"/>
          </a:xfrm>
          <a:prstGeom prst="rect">
            <a:avLst/>
          </a:prstGeom>
        </p:spPr>
      </p:pic>
      <p:pic>
        <p:nvPicPr>
          <p:cNvPr id="12" name="Imagen 11">
            <a:extLst>
              <a:ext uri="{FF2B5EF4-FFF2-40B4-BE49-F238E27FC236}">
                <a16:creationId xmlns:a16="http://schemas.microsoft.com/office/drawing/2014/main" id="{075C6DE5-8763-416B-9A8D-0F7C3285B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
        <p:nvSpPr>
          <p:cNvPr id="3" name="CuadroTexto 2">
            <a:extLst>
              <a:ext uri="{FF2B5EF4-FFF2-40B4-BE49-F238E27FC236}">
                <a16:creationId xmlns:a16="http://schemas.microsoft.com/office/drawing/2014/main" id="{50B3A754-4115-1B4A-3093-5E99DABD9259}"/>
              </a:ext>
            </a:extLst>
          </p:cNvPr>
          <p:cNvSpPr txBox="1"/>
          <p:nvPr/>
        </p:nvSpPr>
        <p:spPr>
          <a:xfrm>
            <a:off x="672904" y="1200039"/>
            <a:ext cx="10363200" cy="830997"/>
          </a:xfrm>
          <a:prstGeom prst="rect">
            <a:avLst/>
          </a:prstGeom>
          <a:noFill/>
        </p:spPr>
        <p:txBody>
          <a:bodyPr wrap="square">
            <a:spAutoFit/>
          </a:bodyPr>
          <a:lstStyle/>
          <a:p>
            <a:pPr marL="342900" indent="-342900" algn="l">
              <a:buFont typeface="Arial" panose="020B0604020202020204" pitchFamily="34" charset="0"/>
              <a:buChar char="•"/>
            </a:pPr>
            <a:r>
              <a:rPr lang="es-ES" sz="2400" b="0" i="0" u="none" strike="noStrike" baseline="0" dirty="0"/>
              <a:t>Se refiere a el monto mínimo de garantía exigido por </a:t>
            </a:r>
            <a:r>
              <a:rPr lang="es-ES" sz="2400" dirty="0"/>
              <a:t>l</a:t>
            </a:r>
            <a:r>
              <a:rPr lang="es-ES" sz="2400" b="0" i="0" u="none" strike="noStrike" baseline="0" dirty="0"/>
              <a:t>a Bolsa para garantizar las posiciones </a:t>
            </a:r>
            <a:r>
              <a:rPr lang="es-PY" sz="2400" b="0" i="0" u="none" strike="noStrike" baseline="0" dirty="0"/>
              <a:t>abiertas.</a:t>
            </a:r>
            <a:endParaRPr lang="es-PY" sz="2400" dirty="0"/>
          </a:p>
        </p:txBody>
      </p:sp>
    </p:spTree>
    <p:extLst>
      <p:ext uri="{BB962C8B-B14F-4D97-AF65-F5344CB8AC3E}">
        <p14:creationId xmlns:p14="http://schemas.microsoft.com/office/powerpoint/2010/main" val="839456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93244" y="2229859"/>
            <a:ext cx="643125" cy="584775"/>
          </a:xfrm>
          <a:prstGeom prst="rect">
            <a:avLst/>
          </a:prstGeom>
          <a:solidFill>
            <a:schemeClr val="tx1"/>
          </a:solidFill>
        </p:spPr>
        <p:txBody>
          <a:bodyPr wrap="none" rtlCol="0">
            <a:spAutoFit/>
          </a:bodyPr>
          <a:lstStyle/>
          <a:p>
            <a:r>
              <a:rPr lang="es-PY" sz="3200" b="1" i="1" dirty="0">
                <a:solidFill>
                  <a:schemeClr val="bg1"/>
                </a:solidFill>
              </a:rPr>
              <a:t>T</a:t>
            </a:r>
            <a:r>
              <a:rPr lang="es-PY" sz="2000" b="1" i="1" dirty="0">
                <a:solidFill>
                  <a:schemeClr val="bg1"/>
                </a:solidFill>
              </a:rPr>
              <a:t>+0</a:t>
            </a:r>
            <a:endParaRPr lang="es-PY" sz="3200" b="1" i="1" dirty="0">
              <a:solidFill>
                <a:schemeClr val="bg1"/>
              </a:solidFill>
            </a:endParaRPr>
          </a:p>
        </p:txBody>
      </p:sp>
      <p:sp>
        <p:nvSpPr>
          <p:cNvPr id="6" name="CuadroTexto 5"/>
          <p:cNvSpPr txBox="1"/>
          <p:nvPr/>
        </p:nvSpPr>
        <p:spPr>
          <a:xfrm>
            <a:off x="8549219" y="2204864"/>
            <a:ext cx="643125" cy="584775"/>
          </a:xfrm>
          <a:prstGeom prst="rect">
            <a:avLst/>
          </a:prstGeom>
          <a:solidFill>
            <a:schemeClr val="tx1"/>
          </a:solidFill>
        </p:spPr>
        <p:txBody>
          <a:bodyPr wrap="none" rtlCol="0">
            <a:spAutoFit/>
          </a:bodyPr>
          <a:lstStyle/>
          <a:p>
            <a:r>
              <a:rPr lang="es-PY" sz="3200" b="1" i="1" dirty="0">
                <a:solidFill>
                  <a:schemeClr val="bg1"/>
                </a:solidFill>
              </a:rPr>
              <a:t>T</a:t>
            </a:r>
            <a:r>
              <a:rPr lang="es-PY" sz="2000" b="1" i="1" dirty="0">
                <a:solidFill>
                  <a:schemeClr val="bg1"/>
                </a:solidFill>
              </a:rPr>
              <a:t>+1</a:t>
            </a:r>
            <a:endParaRPr lang="es-PY" sz="3200" b="1" i="1" dirty="0">
              <a:solidFill>
                <a:schemeClr val="bg1"/>
              </a:solidFill>
            </a:endParaRPr>
          </a:p>
        </p:txBody>
      </p:sp>
      <p:sp>
        <p:nvSpPr>
          <p:cNvPr id="7" name="CuadroTexto 6"/>
          <p:cNvSpPr txBox="1"/>
          <p:nvPr/>
        </p:nvSpPr>
        <p:spPr>
          <a:xfrm>
            <a:off x="5996326" y="4635036"/>
            <a:ext cx="343364" cy="369332"/>
          </a:xfrm>
          <a:prstGeom prst="rect">
            <a:avLst/>
          </a:prstGeom>
          <a:noFill/>
        </p:spPr>
        <p:txBody>
          <a:bodyPr wrap="none" rtlCol="0">
            <a:spAutoFit/>
          </a:bodyPr>
          <a:lstStyle/>
          <a:p>
            <a:r>
              <a:rPr lang="es-PY" dirty="0"/>
              <a:t>…</a:t>
            </a:r>
          </a:p>
        </p:txBody>
      </p:sp>
      <p:cxnSp>
        <p:nvCxnSpPr>
          <p:cNvPr id="8" name="Conector recto de flecha 7"/>
          <p:cNvCxnSpPr/>
          <p:nvPr/>
        </p:nvCxnSpPr>
        <p:spPr>
          <a:xfrm flipV="1">
            <a:off x="1142975" y="4523379"/>
            <a:ext cx="0" cy="5400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2639616" y="4523379"/>
            <a:ext cx="0" cy="5400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1354794" y="4185776"/>
            <a:ext cx="1234985" cy="584775"/>
          </a:xfrm>
          <a:prstGeom prst="rect">
            <a:avLst/>
          </a:prstGeom>
          <a:noFill/>
        </p:spPr>
        <p:txBody>
          <a:bodyPr wrap="square" rtlCol="0">
            <a:spAutoFit/>
          </a:bodyPr>
          <a:lstStyle/>
          <a:p>
            <a:r>
              <a:rPr lang="es-PY" sz="1600" dirty="0"/>
              <a:t>Rueda de negociación</a:t>
            </a:r>
          </a:p>
        </p:txBody>
      </p:sp>
      <p:cxnSp>
        <p:nvCxnSpPr>
          <p:cNvPr id="11" name="Conector recto de flecha 10"/>
          <p:cNvCxnSpPr/>
          <p:nvPr/>
        </p:nvCxnSpPr>
        <p:spPr>
          <a:xfrm flipV="1">
            <a:off x="3071664" y="4055327"/>
            <a:ext cx="0" cy="103440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2461383" y="3506606"/>
            <a:ext cx="1220562" cy="584775"/>
          </a:xfrm>
          <a:prstGeom prst="rect">
            <a:avLst/>
          </a:prstGeom>
          <a:noFill/>
        </p:spPr>
        <p:txBody>
          <a:bodyPr wrap="square" rtlCol="0">
            <a:spAutoFit/>
          </a:bodyPr>
          <a:lstStyle/>
          <a:p>
            <a:r>
              <a:rPr lang="es-PY" sz="1600" dirty="0"/>
              <a:t>Publicación de datos</a:t>
            </a:r>
          </a:p>
        </p:txBody>
      </p:sp>
      <p:cxnSp>
        <p:nvCxnSpPr>
          <p:cNvPr id="13" name="Conector recto de flecha 12"/>
          <p:cNvCxnSpPr/>
          <p:nvPr/>
        </p:nvCxnSpPr>
        <p:spPr>
          <a:xfrm flipV="1">
            <a:off x="5447928" y="4545124"/>
            <a:ext cx="0" cy="5400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4827387" y="3935022"/>
            <a:ext cx="1220562" cy="584775"/>
          </a:xfrm>
          <a:prstGeom prst="rect">
            <a:avLst/>
          </a:prstGeom>
          <a:noFill/>
        </p:spPr>
        <p:txBody>
          <a:bodyPr wrap="square" rtlCol="0">
            <a:spAutoFit/>
          </a:bodyPr>
          <a:lstStyle/>
          <a:p>
            <a:r>
              <a:rPr lang="es-PY" sz="1600" dirty="0"/>
              <a:t>Solicitud de extracciones</a:t>
            </a:r>
          </a:p>
        </p:txBody>
      </p:sp>
      <p:sp>
        <p:nvSpPr>
          <p:cNvPr id="15" name="CuadroTexto 14"/>
          <p:cNvSpPr txBox="1"/>
          <p:nvPr/>
        </p:nvSpPr>
        <p:spPr>
          <a:xfrm>
            <a:off x="2749308" y="5178678"/>
            <a:ext cx="720080" cy="338554"/>
          </a:xfrm>
          <a:prstGeom prst="rect">
            <a:avLst/>
          </a:prstGeom>
          <a:noFill/>
        </p:spPr>
        <p:txBody>
          <a:bodyPr wrap="square" rtlCol="0">
            <a:spAutoFit/>
          </a:bodyPr>
          <a:lstStyle/>
          <a:p>
            <a:r>
              <a:rPr lang="es-PY" sz="1600" dirty="0"/>
              <a:t>14:00</a:t>
            </a:r>
          </a:p>
        </p:txBody>
      </p:sp>
      <p:sp>
        <p:nvSpPr>
          <p:cNvPr id="16" name="CuadroTexto 15"/>
          <p:cNvSpPr txBox="1"/>
          <p:nvPr/>
        </p:nvSpPr>
        <p:spPr>
          <a:xfrm>
            <a:off x="734282" y="5166644"/>
            <a:ext cx="720080" cy="338554"/>
          </a:xfrm>
          <a:prstGeom prst="rect">
            <a:avLst/>
          </a:prstGeom>
          <a:noFill/>
        </p:spPr>
        <p:txBody>
          <a:bodyPr wrap="square" rtlCol="0">
            <a:spAutoFit/>
          </a:bodyPr>
          <a:lstStyle/>
          <a:p>
            <a:r>
              <a:rPr lang="es-PY" sz="1600" dirty="0"/>
              <a:t>10:00</a:t>
            </a:r>
          </a:p>
        </p:txBody>
      </p:sp>
      <p:sp>
        <p:nvSpPr>
          <p:cNvPr id="17" name="CuadroTexto 16"/>
          <p:cNvSpPr txBox="1"/>
          <p:nvPr/>
        </p:nvSpPr>
        <p:spPr>
          <a:xfrm>
            <a:off x="2101835" y="5178678"/>
            <a:ext cx="720080" cy="338554"/>
          </a:xfrm>
          <a:prstGeom prst="rect">
            <a:avLst/>
          </a:prstGeom>
          <a:noFill/>
        </p:spPr>
        <p:txBody>
          <a:bodyPr wrap="square" rtlCol="0">
            <a:spAutoFit/>
          </a:bodyPr>
          <a:lstStyle/>
          <a:p>
            <a:r>
              <a:rPr lang="es-PY" sz="1600" dirty="0"/>
              <a:t>13:00</a:t>
            </a:r>
          </a:p>
        </p:txBody>
      </p:sp>
      <p:sp>
        <p:nvSpPr>
          <p:cNvPr id="18" name="CuadroTexto 17"/>
          <p:cNvSpPr txBox="1"/>
          <p:nvPr/>
        </p:nvSpPr>
        <p:spPr>
          <a:xfrm>
            <a:off x="5087888" y="5166644"/>
            <a:ext cx="720080" cy="338554"/>
          </a:xfrm>
          <a:prstGeom prst="rect">
            <a:avLst/>
          </a:prstGeom>
          <a:noFill/>
        </p:spPr>
        <p:txBody>
          <a:bodyPr wrap="square" rtlCol="0">
            <a:spAutoFit/>
          </a:bodyPr>
          <a:lstStyle/>
          <a:p>
            <a:r>
              <a:rPr lang="es-PY" sz="1600" dirty="0"/>
              <a:t>17:00</a:t>
            </a:r>
          </a:p>
        </p:txBody>
      </p:sp>
      <p:cxnSp>
        <p:nvCxnSpPr>
          <p:cNvPr id="19" name="Conector recto de flecha 18"/>
          <p:cNvCxnSpPr/>
          <p:nvPr/>
        </p:nvCxnSpPr>
        <p:spPr>
          <a:xfrm flipV="1">
            <a:off x="7536160" y="4545124"/>
            <a:ext cx="0" cy="540060"/>
          </a:xfrm>
          <a:prstGeom prst="straightConnector1">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6925878" y="3996353"/>
            <a:ext cx="1220562" cy="584775"/>
          </a:xfrm>
          <a:prstGeom prst="rect">
            <a:avLst/>
          </a:prstGeom>
          <a:noFill/>
        </p:spPr>
        <p:txBody>
          <a:bodyPr wrap="square" rtlCol="0">
            <a:spAutoFit/>
          </a:bodyPr>
          <a:lstStyle/>
          <a:p>
            <a:r>
              <a:rPr lang="es-PY" sz="1600" dirty="0"/>
              <a:t>Integración de garantías</a:t>
            </a:r>
          </a:p>
        </p:txBody>
      </p:sp>
      <p:sp>
        <p:nvSpPr>
          <p:cNvPr id="21" name="CuadroTexto 20"/>
          <p:cNvSpPr txBox="1"/>
          <p:nvPr/>
        </p:nvSpPr>
        <p:spPr>
          <a:xfrm>
            <a:off x="6928043" y="3423271"/>
            <a:ext cx="1618393" cy="584775"/>
          </a:xfrm>
          <a:prstGeom prst="rect">
            <a:avLst/>
          </a:prstGeom>
          <a:noFill/>
        </p:spPr>
        <p:txBody>
          <a:bodyPr wrap="square" rtlCol="0">
            <a:spAutoFit/>
          </a:bodyPr>
          <a:lstStyle/>
          <a:p>
            <a:r>
              <a:rPr lang="es-PY" sz="1600" dirty="0"/>
              <a:t>Cancelación de saldos deudores</a:t>
            </a:r>
          </a:p>
        </p:txBody>
      </p:sp>
      <p:sp>
        <p:nvSpPr>
          <p:cNvPr id="22" name="CuadroTexto 21"/>
          <p:cNvSpPr txBox="1"/>
          <p:nvPr/>
        </p:nvSpPr>
        <p:spPr>
          <a:xfrm>
            <a:off x="7176119" y="5178678"/>
            <a:ext cx="720080" cy="338554"/>
          </a:xfrm>
          <a:prstGeom prst="rect">
            <a:avLst/>
          </a:prstGeom>
          <a:noFill/>
        </p:spPr>
        <p:txBody>
          <a:bodyPr wrap="square" rtlCol="0">
            <a:spAutoFit/>
          </a:bodyPr>
          <a:lstStyle/>
          <a:p>
            <a:r>
              <a:rPr lang="es-PY" sz="1600" dirty="0"/>
              <a:t>09:30</a:t>
            </a:r>
          </a:p>
        </p:txBody>
      </p:sp>
      <p:cxnSp>
        <p:nvCxnSpPr>
          <p:cNvPr id="23" name="Conector recto de flecha 22"/>
          <p:cNvCxnSpPr/>
          <p:nvPr/>
        </p:nvCxnSpPr>
        <p:spPr>
          <a:xfrm flipV="1">
            <a:off x="9499808" y="4545124"/>
            <a:ext cx="0" cy="540060"/>
          </a:xfrm>
          <a:prstGeom prst="straightConnector1">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8910005" y="3996353"/>
            <a:ext cx="1220562" cy="584775"/>
          </a:xfrm>
          <a:prstGeom prst="rect">
            <a:avLst/>
          </a:prstGeom>
          <a:noFill/>
        </p:spPr>
        <p:txBody>
          <a:bodyPr wrap="square" rtlCol="0">
            <a:spAutoFit/>
          </a:bodyPr>
          <a:lstStyle/>
          <a:p>
            <a:r>
              <a:rPr lang="es-PY" sz="1600" dirty="0"/>
              <a:t>Devolución de garantías</a:t>
            </a:r>
          </a:p>
        </p:txBody>
      </p:sp>
      <p:sp>
        <p:nvSpPr>
          <p:cNvPr id="25" name="CuadroTexto 24"/>
          <p:cNvSpPr txBox="1"/>
          <p:nvPr/>
        </p:nvSpPr>
        <p:spPr>
          <a:xfrm>
            <a:off x="8910005" y="3438642"/>
            <a:ext cx="1637913" cy="584775"/>
          </a:xfrm>
          <a:prstGeom prst="rect">
            <a:avLst/>
          </a:prstGeom>
          <a:noFill/>
        </p:spPr>
        <p:txBody>
          <a:bodyPr wrap="square" rtlCol="0">
            <a:spAutoFit/>
          </a:bodyPr>
          <a:lstStyle/>
          <a:p>
            <a:r>
              <a:rPr lang="es-PY" sz="1600" dirty="0"/>
              <a:t>Pago por saldos acreedores</a:t>
            </a:r>
          </a:p>
        </p:txBody>
      </p:sp>
      <p:sp>
        <p:nvSpPr>
          <p:cNvPr id="26" name="CuadroTexto 25"/>
          <p:cNvSpPr txBox="1"/>
          <p:nvPr/>
        </p:nvSpPr>
        <p:spPr>
          <a:xfrm>
            <a:off x="9139767" y="5115042"/>
            <a:ext cx="720080" cy="338554"/>
          </a:xfrm>
          <a:prstGeom prst="rect">
            <a:avLst/>
          </a:prstGeom>
          <a:noFill/>
        </p:spPr>
        <p:txBody>
          <a:bodyPr wrap="square" rtlCol="0">
            <a:spAutoFit/>
          </a:bodyPr>
          <a:lstStyle/>
          <a:p>
            <a:r>
              <a:rPr lang="es-PY" sz="1600" dirty="0"/>
              <a:t>11:00</a:t>
            </a:r>
          </a:p>
        </p:txBody>
      </p:sp>
      <p:cxnSp>
        <p:nvCxnSpPr>
          <p:cNvPr id="27" name="Conector recto de flecha 26"/>
          <p:cNvCxnSpPr/>
          <p:nvPr/>
        </p:nvCxnSpPr>
        <p:spPr>
          <a:xfrm flipV="1">
            <a:off x="5996326" y="3575073"/>
            <a:ext cx="0" cy="14666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5087888" y="3141226"/>
            <a:ext cx="1562343" cy="584775"/>
          </a:xfrm>
          <a:prstGeom prst="rect">
            <a:avLst/>
          </a:prstGeom>
          <a:noFill/>
        </p:spPr>
        <p:txBody>
          <a:bodyPr wrap="square" rtlCol="0">
            <a:spAutoFit/>
          </a:bodyPr>
          <a:lstStyle/>
          <a:p>
            <a:r>
              <a:rPr lang="es-PY" sz="1600" dirty="0"/>
              <a:t>1ra verificación de saldos</a:t>
            </a:r>
          </a:p>
        </p:txBody>
      </p:sp>
      <p:sp>
        <p:nvSpPr>
          <p:cNvPr id="29" name="CuadroTexto 28"/>
          <p:cNvSpPr txBox="1"/>
          <p:nvPr/>
        </p:nvSpPr>
        <p:spPr>
          <a:xfrm>
            <a:off x="5709672" y="5166644"/>
            <a:ext cx="720080" cy="338554"/>
          </a:xfrm>
          <a:prstGeom prst="rect">
            <a:avLst/>
          </a:prstGeom>
          <a:noFill/>
        </p:spPr>
        <p:txBody>
          <a:bodyPr wrap="square" rtlCol="0">
            <a:spAutoFit/>
          </a:bodyPr>
          <a:lstStyle/>
          <a:p>
            <a:r>
              <a:rPr lang="es-PY" sz="1600" dirty="0"/>
              <a:t>17:30</a:t>
            </a:r>
          </a:p>
        </p:txBody>
      </p:sp>
      <p:sp>
        <p:nvSpPr>
          <p:cNvPr id="30" name="CuadroTexto 29"/>
          <p:cNvSpPr txBox="1"/>
          <p:nvPr/>
        </p:nvSpPr>
        <p:spPr>
          <a:xfrm>
            <a:off x="6925878" y="2840974"/>
            <a:ext cx="1562343" cy="584775"/>
          </a:xfrm>
          <a:prstGeom prst="rect">
            <a:avLst/>
          </a:prstGeom>
          <a:noFill/>
        </p:spPr>
        <p:txBody>
          <a:bodyPr wrap="square" rtlCol="0">
            <a:spAutoFit/>
          </a:bodyPr>
          <a:lstStyle/>
          <a:p>
            <a:r>
              <a:rPr lang="es-PY" sz="1600" dirty="0"/>
              <a:t>Verificación final de saldos</a:t>
            </a:r>
          </a:p>
        </p:txBody>
      </p:sp>
      <p:sp>
        <p:nvSpPr>
          <p:cNvPr id="33"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PLAZOS OPERATIVOS</a:t>
            </a:r>
          </a:p>
        </p:txBody>
      </p:sp>
      <p:pic>
        <p:nvPicPr>
          <p:cNvPr id="32" name="Imagen 31">
            <a:extLst>
              <a:ext uri="{FF2B5EF4-FFF2-40B4-BE49-F238E27FC236}">
                <a16:creationId xmlns:a16="http://schemas.microsoft.com/office/drawing/2014/main" id="{3B183EE1-8A81-463F-80D7-089D60ED3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cxnSp>
        <p:nvCxnSpPr>
          <p:cNvPr id="31" name="Conector recto 30"/>
          <p:cNvCxnSpPr/>
          <p:nvPr/>
        </p:nvCxnSpPr>
        <p:spPr>
          <a:xfrm>
            <a:off x="5996326" y="5058733"/>
            <a:ext cx="4824536" cy="6203"/>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V="1">
            <a:off x="1127448" y="5058733"/>
            <a:ext cx="4868878" cy="470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19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fill="hold"/>
                                        <p:tgtEl>
                                          <p:spTgt spid="26"/>
                                        </p:tgtEl>
                                        <p:attrNameLst>
                                          <p:attrName>ppt_x</p:attrName>
                                        </p:attrNameLst>
                                      </p:cBhvr>
                                      <p:tavLst>
                                        <p:tav tm="0">
                                          <p:val>
                                            <p:strVal val="#ppt_x"/>
                                          </p:val>
                                        </p:tav>
                                        <p:tav tm="100000">
                                          <p:val>
                                            <p:strVal val="#ppt_x"/>
                                          </p:val>
                                        </p:tav>
                                      </p:tavLst>
                                    </p:anim>
                                    <p:anim calcmode="lin" valueType="num">
                                      <p:cBhvr additive="base">
                                        <p:cTn id="108" dur="500" fill="hold"/>
                                        <p:tgtEl>
                                          <p:spTgt spid="2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fill="hold"/>
                                        <p:tgtEl>
                                          <p:spTgt spid="24"/>
                                        </p:tgtEl>
                                        <p:attrNameLst>
                                          <p:attrName>ppt_x</p:attrName>
                                        </p:attrNameLst>
                                      </p:cBhvr>
                                      <p:tavLst>
                                        <p:tav tm="0">
                                          <p:val>
                                            <p:strVal val="#ppt_x"/>
                                          </p:val>
                                        </p:tav>
                                        <p:tav tm="100000">
                                          <p:val>
                                            <p:strVal val="#ppt_x"/>
                                          </p:val>
                                        </p:tav>
                                      </p:tavLst>
                                    </p:anim>
                                    <p:anim calcmode="lin" valueType="num">
                                      <p:cBhvr additive="base">
                                        <p:cTn id="112" dur="500" fill="hold"/>
                                        <p:tgtEl>
                                          <p:spTgt spid="24"/>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additive="base">
                                        <p:cTn id="119" dur="500" fill="hold"/>
                                        <p:tgtEl>
                                          <p:spTgt spid="25"/>
                                        </p:tgtEl>
                                        <p:attrNameLst>
                                          <p:attrName>ppt_x</p:attrName>
                                        </p:attrNameLst>
                                      </p:cBhvr>
                                      <p:tavLst>
                                        <p:tav tm="0">
                                          <p:val>
                                            <p:strVal val="#ppt_x"/>
                                          </p:val>
                                        </p:tav>
                                        <p:tav tm="100000">
                                          <p:val>
                                            <p:strVal val="#ppt_x"/>
                                          </p:val>
                                        </p:tav>
                                      </p:tavLst>
                                    </p:anim>
                                    <p:anim calcmode="lin" valueType="num">
                                      <p:cBhvr additive="base">
                                        <p:cTn id="1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p:bldP spid="12" grpId="0"/>
      <p:bldP spid="14" grpId="0"/>
      <p:bldP spid="15" grpId="0"/>
      <p:bldP spid="16" grpId="0"/>
      <p:bldP spid="17" grpId="0"/>
      <p:bldP spid="18" grpId="0"/>
      <p:bldP spid="20" grpId="0"/>
      <p:bldP spid="21" grpId="0"/>
      <p:bldP spid="22" grpId="0"/>
      <p:bldP spid="24" grpId="0"/>
      <p:bldP spid="25" grpId="0"/>
      <p:bldP spid="26"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3900" y="1794322"/>
            <a:ext cx="10744200" cy="3970318"/>
          </a:xfrm>
          <a:prstGeom prst="rect">
            <a:avLst/>
          </a:prstGeom>
        </p:spPr>
        <p:txBody>
          <a:bodyPr wrap="square">
            <a:spAutoFit/>
          </a:bodyPr>
          <a:lstStyle/>
          <a:p>
            <a:pPr lvl="0" algn="just"/>
            <a:r>
              <a:rPr lang="es-PY" sz="3600" dirty="0">
                <a:solidFill>
                  <a:prstClr val="black"/>
                </a:solidFill>
              </a:rPr>
              <a:t>Es aquel en el cual los términos y condiciones han sido previamente estandarizados en lo que hace a su activo subyacente, tamaño, meses de negociación habilitados para su vencimiento, entre otros, y por medio del cual, las partes se comprometen a comprar y vender el activo subyacente al precio pactado y cuya liquidación se realizará en una fecha futura.</a:t>
            </a:r>
          </a:p>
        </p:txBody>
      </p:sp>
      <p:sp>
        <p:nvSpPr>
          <p:cNvPr id="5" name="1 Título"/>
          <p:cNvSpPr>
            <a:spLocks noGrp="1"/>
          </p:cNvSpPr>
          <p:nvPr>
            <p:ph type="title"/>
          </p:nvPr>
        </p:nvSpPr>
        <p:spPr>
          <a:xfrm>
            <a:off x="0" y="-17719"/>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¿Qué es un “Contrato de Futuros”?</a:t>
            </a:r>
          </a:p>
        </p:txBody>
      </p:sp>
      <p:pic>
        <p:nvPicPr>
          <p:cNvPr id="3" name="Imagen 2">
            <a:extLst>
              <a:ext uri="{FF2B5EF4-FFF2-40B4-BE49-F238E27FC236}">
                <a16:creationId xmlns:a16="http://schemas.microsoft.com/office/drawing/2014/main" id="{80D15640-9C32-4561-8B5E-08C20E4FD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24566886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035865" y="1656295"/>
            <a:ext cx="1512168" cy="1535308"/>
            <a:chOff x="792799" y="548680"/>
            <a:chExt cx="1512168" cy="1535308"/>
          </a:xfrm>
        </p:grpSpPr>
        <p:pic>
          <p:nvPicPr>
            <p:cNvPr id="5" name="Picture 29">
              <a:extLst>
                <a:ext uri="{FF2B5EF4-FFF2-40B4-BE49-F238E27FC236}">
                  <a16:creationId xmlns:a16="http://schemas.microsoft.com/office/drawing/2014/main" id="{E49FE24E-3C86-4795-BD44-7FB50C895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92" y="548680"/>
              <a:ext cx="703782" cy="12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792799" y="1714656"/>
              <a:ext cx="1512168" cy="369332"/>
            </a:xfrm>
            <a:prstGeom prst="rect">
              <a:avLst/>
            </a:prstGeom>
            <a:solidFill>
              <a:schemeClr val="accent1">
                <a:lumMod val="75000"/>
              </a:schemeClr>
            </a:solidFill>
          </p:spPr>
          <p:txBody>
            <a:bodyPr wrap="square" rtlCol="0">
              <a:spAutoFit/>
            </a:bodyPr>
            <a:lstStyle/>
            <a:p>
              <a:r>
                <a:rPr lang="es-PY" b="1" dirty="0">
                  <a:solidFill>
                    <a:schemeClr val="bg1"/>
                  </a:solidFill>
                </a:rPr>
                <a:t>IMPORTADOR</a:t>
              </a:r>
            </a:p>
          </p:txBody>
        </p:sp>
      </p:grpSp>
      <p:grpSp>
        <p:nvGrpSpPr>
          <p:cNvPr id="7" name="Grupo 6"/>
          <p:cNvGrpSpPr/>
          <p:nvPr/>
        </p:nvGrpSpPr>
        <p:grpSpPr>
          <a:xfrm>
            <a:off x="8554630" y="1577111"/>
            <a:ext cx="1512168" cy="1614492"/>
            <a:chOff x="1019436" y="3777005"/>
            <a:chExt cx="1512168" cy="1614492"/>
          </a:xfrm>
        </p:grpSpPr>
        <p:pic>
          <p:nvPicPr>
            <p:cNvPr id="8" name="Picture 31">
              <a:extLst>
                <a:ext uri="{FF2B5EF4-FFF2-40B4-BE49-F238E27FC236}">
                  <a16:creationId xmlns:a16="http://schemas.microsoft.com/office/drawing/2014/main" id="{43D43C41-EBA6-47C7-9DBF-2E9BEDF32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085" y="3777005"/>
              <a:ext cx="842870" cy="142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1019436" y="5022165"/>
              <a:ext cx="1512168" cy="369332"/>
            </a:xfrm>
            <a:prstGeom prst="rect">
              <a:avLst/>
            </a:prstGeom>
            <a:solidFill>
              <a:schemeClr val="accent2">
                <a:lumMod val="75000"/>
              </a:schemeClr>
            </a:solidFill>
          </p:spPr>
          <p:txBody>
            <a:bodyPr wrap="square" rtlCol="0">
              <a:spAutoFit/>
            </a:bodyPr>
            <a:lstStyle/>
            <a:p>
              <a:r>
                <a:rPr lang="es-PY" b="1" dirty="0">
                  <a:solidFill>
                    <a:schemeClr val="bg1"/>
                  </a:solidFill>
                </a:rPr>
                <a:t>EXPORTADOR</a:t>
              </a:r>
            </a:p>
          </p:txBody>
        </p:sp>
      </p:grpSp>
      <p:sp>
        <p:nvSpPr>
          <p:cNvPr id="10" name="Flecha derecha 9"/>
          <p:cNvSpPr/>
          <p:nvPr/>
        </p:nvSpPr>
        <p:spPr>
          <a:xfrm>
            <a:off x="3423388" y="1923538"/>
            <a:ext cx="1368152" cy="949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200" dirty="0">
                <a:solidFill>
                  <a:schemeClr val="bg1"/>
                </a:solidFill>
              </a:rPr>
              <a:t>COMPRA  USD a 7.400</a:t>
            </a:r>
          </a:p>
        </p:txBody>
      </p:sp>
      <p:sp>
        <p:nvSpPr>
          <p:cNvPr id="11" name="Rectángulo redondeado 10"/>
          <p:cNvSpPr/>
          <p:nvPr/>
        </p:nvSpPr>
        <p:spPr>
          <a:xfrm>
            <a:off x="4916185" y="1823450"/>
            <a:ext cx="2180693" cy="109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t>CASA DE BOLSA</a:t>
            </a:r>
          </a:p>
        </p:txBody>
      </p:sp>
      <p:sp>
        <p:nvSpPr>
          <p:cNvPr id="12" name="Rectángulo redondeado 11"/>
          <p:cNvSpPr/>
          <p:nvPr/>
        </p:nvSpPr>
        <p:spPr>
          <a:xfrm>
            <a:off x="4656411" y="3445616"/>
            <a:ext cx="2808313" cy="979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400" dirty="0"/>
              <a:t>PRIMER NIVEL DE GARANTÍA</a:t>
            </a:r>
          </a:p>
          <a:p>
            <a:pPr algn="ctr"/>
            <a:r>
              <a:rPr lang="es-PY" sz="1400" i="1" dirty="0"/>
              <a:t>MARGEN</a:t>
            </a:r>
          </a:p>
          <a:p>
            <a:pPr algn="ctr"/>
            <a:r>
              <a:rPr lang="es-PY" sz="1400" dirty="0"/>
              <a:t>DEPOSITAN 10% POR CTR ABIERTO</a:t>
            </a:r>
          </a:p>
        </p:txBody>
      </p:sp>
      <p:sp>
        <p:nvSpPr>
          <p:cNvPr id="13" name="Rectángulo redondeado 12"/>
          <p:cNvSpPr/>
          <p:nvPr/>
        </p:nvSpPr>
        <p:spPr>
          <a:xfrm>
            <a:off x="4653200" y="4674479"/>
            <a:ext cx="2808312" cy="896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t>PRECIO DE AJUSTE</a:t>
            </a:r>
          </a:p>
          <a:p>
            <a:pPr algn="ctr"/>
            <a:r>
              <a:rPr lang="es-PY" dirty="0"/>
              <a:t>GS 7.450</a:t>
            </a:r>
          </a:p>
        </p:txBody>
      </p:sp>
      <p:sp>
        <p:nvSpPr>
          <p:cNvPr id="14" name="Flecha derecha 13"/>
          <p:cNvSpPr/>
          <p:nvPr/>
        </p:nvSpPr>
        <p:spPr>
          <a:xfrm>
            <a:off x="7566577" y="4859146"/>
            <a:ext cx="653420" cy="504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5" name="Flecha izquierda 14"/>
          <p:cNvSpPr/>
          <p:nvPr/>
        </p:nvSpPr>
        <p:spPr>
          <a:xfrm>
            <a:off x="3855279" y="4859146"/>
            <a:ext cx="714732"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6" name="Rectángulo redondeado 15"/>
          <p:cNvSpPr/>
          <p:nvPr/>
        </p:nvSpPr>
        <p:spPr>
          <a:xfrm>
            <a:off x="2387745" y="4663114"/>
            <a:ext cx="1442922" cy="896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dirty="0"/>
              <a:t>GANA GS 50 POR CTR ABIERTO</a:t>
            </a:r>
          </a:p>
        </p:txBody>
      </p:sp>
      <p:sp>
        <p:nvSpPr>
          <p:cNvPr id="17" name="Rectángulo redondeado 16"/>
          <p:cNvSpPr/>
          <p:nvPr/>
        </p:nvSpPr>
        <p:spPr>
          <a:xfrm>
            <a:off x="8225469" y="4674479"/>
            <a:ext cx="1327619" cy="873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dirty="0"/>
              <a:t>PIERDE GS 50 POR CTR ABIERTO</a:t>
            </a:r>
          </a:p>
        </p:txBody>
      </p:sp>
      <p:sp>
        <p:nvSpPr>
          <p:cNvPr id="18" name="Flecha izquierda 17"/>
          <p:cNvSpPr/>
          <p:nvPr/>
        </p:nvSpPr>
        <p:spPr>
          <a:xfrm>
            <a:off x="7251690" y="1923537"/>
            <a:ext cx="1232970" cy="949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200" dirty="0">
                <a:solidFill>
                  <a:schemeClr val="bg1"/>
                </a:solidFill>
              </a:rPr>
              <a:t>VENDE USD a 7.400</a:t>
            </a:r>
          </a:p>
        </p:txBody>
      </p:sp>
      <p:sp>
        <p:nvSpPr>
          <p:cNvPr id="19" name="Flecha abajo 18"/>
          <p:cNvSpPr/>
          <p:nvPr/>
        </p:nvSpPr>
        <p:spPr>
          <a:xfrm>
            <a:off x="5790507" y="2974817"/>
            <a:ext cx="432048" cy="433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0"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FLUJOGRAMA</a:t>
            </a:r>
          </a:p>
        </p:txBody>
      </p:sp>
      <p:pic>
        <p:nvPicPr>
          <p:cNvPr id="21" name="Imagen 20">
            <a:extLst>
              <a:ext uri="{FF2B5EF4-FFF2-40B4-BE49-F238E27FC236}">
                <a16:creationId xmlns:a16="http://schemas.microsoft.com/office/drawing/2014/main" id="{DEC82964-1686-4060-8362-0F0C125F2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27027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PY"/>
              <a:t>Fuente: Bolsa de Valores y Productos de Asunción S.A   Datos al 30/12/2020</a:t>
            </a:r>
          </a:p>
        </p:txBody>
      </p:sp>
      <p:sp>
        <p:nvSpPr>
          <p:cNvPr id="6" name="Rectángulo 5"/>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Y"/>
          </a:p>
        </p:txBody>
      </p:sp>
      <p:pic>
        <p:nvPicPr>
          <p:cNvPr id="3" name="Imagen 2" descr="Imagen que contiene Flecha&#10;&#10;Descripción generada automáticamente">
            <a:extLst>
              <a:ext uri="{FF2B5EF4-FFF2-40B4-BE49-F238E27FC236}">
                <a16:creationId xmlns:a16="http://schemas.microsoft.com/office/drawing/2014/main" id="{269F7327-5586-459A-A236-CED284A98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7" name="Imagen 6" descr="Logotipo&#10;&#10;Descripción generada automáticamente">
            <a:hlinkClick r:id="rId3" tooltip="Facebook"/>
            <a:extLst>
              <a:ext uri="{FF2B5EF4-FFF2-40B4-BE49-F238E27FC236}">
                <a16:creationId xmlns:a16="http://schemas.microsoft.com/office/drawing/2014/main" id="{17F4F6E4-B565-4A7E-B572-0B1A3FDE01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090" y="5724456"/>
            <a:ext cx="473186" cy="631894"/>
          </a:xfrm>
          <a:prstGeom prst="rect">
            <a:avLst/>
          </a:prstGeom>
        </p:spPr>
      </p:pic>
      <p:pic>
        <p:nvPicPr>
          <p:cNvPr id="10" name="Imagen 9" descr="Logotipo&#10;&#10;Descripción generada automáticamente">
            <a:hlinkClick r:id="rId5" tooltip="Twitter"/>
            <a:extLst>
              <a:ext uri="{FF2B5EF4-FFF2-40B4-BE49-F238E27FC236}">
                <a16:creationId xmlns:a16="http://schemas.microsoft.com/office/drawing/2014/main" id="{BFB2AAE3-FD14-4080-8CF3-6CA176EE82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1463" y="5740271"/>
            <a:ext cx="484942" cy="612790"/>
          </a:xfrm>
          <a:prstGeom prst="rect">
            <a:avLst/>
          </a:prstGeom>
        </p:spPr>
      </p:pic>
      <p:pic>
        <p:nvPicPr>
          <p:cNvPr id="12" name="Imagen 11" descr="Logotipo&#10;&#10;Descripción generada automáticamente con confianza media">
            <a:hlinkClick r:id="rId7" tooltip="Instagram"/>
            <a:extLst>
              <a:ext uri="{FF2B5EF4-FFF2-40B4-BE49-F238E27FC236}">
                <a16:creationId xmlns:a16="http://schemas.microsoft.com/office/drawing/2014/main" id="{50591AAD-39FA-4FF6-8726-096C534FCA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7096" y="5743560"/>
            <a:ext cx="502576" cy="612790"/>
          </a:xfrm>
          <a:prstGeom prst="rect">
            <a:avLst/>
          </a:prstGeom>
        </p:spPr>
      </p:pic>
      <p:pic>
        <p:nvPicPr>
          <p:cNvPr id="14" name="Imagen 13" descr="Logotipo&#10;&#10;Descripción generada automáticamente">
            <a:hlinkClick r:id="rId9" tooltip="LinkedIn"/>
            <a:extLst>
              <a:ext uri="{FF2B5EF4-FFF2-40B4-BE49-F238E27FC236}">
                <a16:creationId xmlns:a16="http://schemas.microsoft.com/office/drawing/2014/main" id="{E43B6421-2E9C-492D-9E4C-016FD0F0CA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3969" y="5758640"/>
            <a:ext cx="477594" cy="576052"/>
          </a:xfrm>
          <a:prstGeom prst="rect">
            <a:avLst/>
          </a:prstGeom>
        </p:spPr>
      </p:pic>
    </p:spTree>
    <p:extLst>
      <p:ext uri="{BB962C8B-B14F-4D97-AF65-F5344CB8AC3E}">
        <p14:creationId xmlns:p14="http://schemas.microsoft.com/office/powerpoint/2010/main" val="156232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8982" y="1426850"/>
            <a:ext cx="11394036" cy="5278368"/>
          </a:xfrm>
          <a:prstGeom prst="rect">
            <a:avLst/>
          </a:prstGeom>
        </p:spPr>
        <p:txBody>
          <a:bodyPr wrap="square">
            <a:spAutoFit/>
          </a:bodyPr>
          <a:lstStyle/>
          <a:p>
            <a:pPr marL="285750" indent="-285750">
              <a:buFont typeface="Arial" panose="020B0604020202020204" pitchFamily="34" charset="0"/>
              <a:buChar char="•"/>
            </a:pPr>
            <a:r>
              <a:rPr lang="es-ES" sz="1500" dirty="0">
                <a:effectLst/>
              </a:rPr>
              <a:t>Cobertura (</a:t>
            </a:r>
            <a:r>
              <a:rPr lang="es-ES" sz="1500" dirty="0" err="1">
                <a:effectLst/>
              </a:rPr>
              <a:t>Hedging</a:t>
            </a:r>
            <a:r>
              <a:rPr lang="es-ES" sz="1500" dirty="0">
                <a:effectLst/>
              </a:rPr>
              <a:t>): Una de las utilidades más comunes de los contratos de futuros es la cobertura de riesgos. Las empresas utilizan contratos de futuros para protegerse contra movimientos adversos en los precios de los productos básicos, como el petróleo o los alimentos. Por ejemplo, una aerolínea puede utilizar contratos de futuros para fijar el precio al que comprarán combustible en el futuro, asegurándose de que los costos no se disparen.</a:t>
            </a:r>
            <a:endParaRPr lang="es-ES" sz="1500" dirty="0"/>
          </a:p>
          <a:p>
            <a:endParaRPr lang="es-ES" sz="1500" dirty="0">
              <a:effectLst/>
            </a:endParaRPr>
          </a:p>
          <a:p>
            <a:pPr marL="285750" indent="-285750">
              <a:buFont typeface="Arial" panose="020B0604020202020204" pitchFamily="34" charset="0"/>
              <a:buChar char="•"/>
            </a:pPr>
            <a:r>
              <a:rPr lang="es-ES" sz="1500" dirty="0">
                <a:effectLst/>
              </a:rPr>
              <a:t>Especulación: Los inversores pueden utilizar contratos de futuros para especular sobre los movimientos de los precios de los activos subyacentes sin tener que poseer físicamente esos activos. Pueden beneficiarse tanto de los aumentos como de las disminuciones de los precios.</a:t>
            </a:r>
          </a:p>
          <a:p>
            <a:pPr marL="285750" indent="-285750">
              <a:buFont typeface="Arial" panose="020B0604020202020204" pitchFamily="34" charset="0"/>
              <a:buChar char="•"/>
            </a:pPr>
            <a:endParaRPr lang="es-ES" sz="1500" dirty="0"/>
          </a:p>
          <a:p>
            <a:pPr marL="285750" indent="-285750">
              <a:buFont typeface="Arial" panose="020B0604020202020204" pitchFamily="34" charset="0"/>
              <a:buChar char="•"/>
            </a:pPr>
            <a:r>
              <a:rPr lang="es-ES" sz="1500" dirty="0">
                <a:effectLst/>
              </a:rPr>
              <a:t>Arbitraje: Los participantes en los mercados de futuros pueden aprovechar las diferencias de precio entre el mercado de futuros y el mercado al contado (spot). Esto implica comprar en un mercado donde el activo es más barato y vender en un mercado donde es más caro, obteniendo ganancias por la diferencia.</a:t>
            </a:r>
            <a:endParaRPr lang="es-ES" sz="1500" dirty="0"/>
          </a:p>
          <a:p>
            <a:pPr marL="285750" indent="-285750">
              <a:buFont typeface="Arial" panose="020B0604020202020204" pitchFamily="34" charset="0"/>
              <a:buChar char="•"/>
            </a:pPr>
            <a:endParaRPr lang="es-ES" sz="1500" dirty="0">
              <a:effectLst/>
            </a:endParaRPr>
          </a:p>
          <a:p>
            <a:pPr marL="285750" indent="-285750">
              <a:buFont typeface="Arial" panose="020B0604020202020204" pitchFamily="34" charset="0"/>
              <a:buChar char="•"/>
            </a:pPr>
            <a:r>
              <a:rPr lang="es-ES" sz="1500" dirty="0">
                <a:effectLst/>
              </a:rPr>
              <a:t>Flexibilidad de Inversión: Los contratos de futuros permiten a los inversores diversificar sus carteras, ya que ofrecen acceso a una amplia gama de activos subyacentes. Además, los contratos de futuros son altamente líquidos, lo que permite a los inversores comprar y vender con facilidad.</a:t>
            </a:r>
            <a:endParaRPr lang="es-ES" sz="1500" dirty="0"/>
          </a:p>
          <a:p>
            <a:pPr marL="285750" indent="-285750">
              <a:buFont typeface="Arial" panose="020B0604020202020204" pitchFamily="34" charset="0"/>
              <a:buChar char="•"/>
            </a:pPr>
            <a:endParaRPr lang="es-ES" sz="1500" dirty="0">
              <a:effectLst/>
            </a:endParaRPr>
          </a:p>
          <a:p>
            <a:pPr marL="285750" indent="-285750">
              <a:buFont typeface="Arial" panose="020B0604020202020204" pitchFamily="34" charset="0"/>
              <a:buChar char="•"/>
            </a:pPr>
            <a:r>
              <a:rPr lang="es-ES" sz="1500" dirty="0">
                <a:effectLst/>
              </a:rPr>
              <a:t>Precios Justos y Descubrimiento del Mercado: Los precios de futuros reflejan la oferta y la demanda del mercado, lo que contribuye al proceso de descubrimiento de precios en los mercados financieros y de materias primas. Esto ayuda a establecer precios justos y eficientes.</a:t>
            </a:r>
          </a:p>
          <a:p>
            <a:pPr marL="171450" indent="-171450">
              <a:buFont typeface="Arial" panose="020B0604020202020204" pitchFamily="34" charset="0"/>
              <a:buChar char="•"/>
            </a:pPr>
            <a:endParaRPr lang="es-ES" sz="1200" dirty="0">
              <a:effectLst/>
            </a:endParaRPr>
          </a:p>
          <a:p>
            <a:pPr lvl="0"/>
            <a:endParaRPr lang="es-PY" sz="4000" dirty="0">
              <a:solidFill>
                <a:prstClr val="black"/>
              </a:solidFill>
            </a:endParaRPr>
          </a:p>
        </p:txBody>
      </p:sp>
      <p:sp>
        <p:nvSpPr>
          <p:cNvPr id="5" name="1 Título"/>
          <p:cNvSpPr>
            <a:spLocks noGrp="1"/>
          </p:cNvSpPr>
          <p:nvPr>
            <p:ph type="title"/>
          </p:nvPr>
        </p:nvSpPr>
        <p:spPr>
          <a:xfrm>
            <a:off x="0" y="-17719"/>
            <a:ext cx="12192000" cy="970452"/>
          </a:xfrm>
          <a:solidFill>
            <a:srgbClr val="501E50"/>
          </a:solidFill>
          <a:ln>
            <a:solidFill>
              <a:schemeClr val="accent1">
                <a:lumMod val="75000"/>
              </a:schemeClr>
            </a:solidFill>
          </a:ln>
        </p:spPr>
        <p:txBody>
          <a:bodyPr>
            <a:normAutofit/>
          </a:bodyPr>
          <a:lstStyle/>
          <a:p>
            <a:pPr algn="r"/>
            <a:r>
              <a:rPr lang="es-PY" sz="2400" b="1" dirty="0">
                <a:solidFill>
                  <a:schemeClr val="bg1"/>
                </a:solidFill>
                <a:latin typeface="+mn-lt"/>
              </a:rPr>
              <a:t>UTILIDADES DE UN CONTRATO DE FUTURO</a:t>
            </a:r>
          </a:p>
        </p:txBody>
      </p:sp>
      <p:pic>
        <p:nvPicPr>
          <p:cNvPr id="3" name="Imagen 2">
            <a:extLst>
              <a:ext uri="{FF2B5EF4-FFF2-40B4-BE49-F238E27FC236}">
                <a16:creationId xmlns:a16="http://schemas.microsoft.com/office/drawing/2014/main" id="{80D15640-9C32-4561-8B5E-08C20E4FD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778808630"/>
      </p:ext>
    </p:extLst>
  </p:cSld>
  <p:clrMapOvr>
    <a:masterClrMapping/>
  </p:clrMapOvr>
  <p:transition spd="slow">
    <p:push dir="u"/>
  </p:transition>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9239" y="1426850"/>
            <a:ext cx="11394036" cy="892552"/>
          </a:xfrm>
          <a:prstGeom prst="rect">
            <a:avLst/>
          </a:prstGeom>
        </p:spPr>
        <p:txBody>
          <a:bodyPr wrap="square">
            <a:spAutoFit/>
          </a:bodyPr>
          <a:lstStyle/>
          <a:p>
            <a:pPr marL="171450" indent="-171450">
              <a:buFont typeface="Arial" panose="020B0604020202020204" pitchFamily="34" charset="0"/>
              <a:buChar char="•"/>
            </a:pPr>
            <a:endParaRPr lang="es-ES" sz="1200" dirty="0">
              <a:effectLst/>
            </a:endParaRPr>
          </a:p>
          <a:p>
            <a:pPr lvl="0"/>
            <a:endParaRPr lang="es-PY" sz="4000" dirty="0">
              <a:solidFill>
                <a:prstClr val="black"/>
              </a:solidFill>
            </a:endParaRPr>
          </a:p>
        </p:txBody>
      </p:sp>
      <p:sp>
        <p:nvSpPr>
          <p:cNvPr id="5" name="1 Título"/>
          <p:cNvSpPr>
            <a:spLocks noGrp="1"/>
          </p:cNvSpPr>
          <p:nvPr>
            <p:ph type="title"/>
          </p:nvPr>
        </p:nvSpPr>
        <p:spPr>
          <a:xfrm>
            <a:off x="0" y="-17719"/>
            <a:ext cx="12192000" cy="970452"/>
          </a:xfrm>
          <a:solidFill>
            <a:srgbClr val="501E50"/>
          </a:solidFill>
          <a:ln>
            <a:solidFill>
              <a:schemeClr val="accent1">
                <a:lumMod val="75000"/>
              </a:schemeClr>
            </a:solidFill>
          </a:ln>
        </p:spPr>
        <p:txBody>
          <a:bodyPr>
            <a:normAutofit/>
          </a:bodyPr>
          <a:lstStyle/>
          <a:p>
            <a:pPr algn="r"/>
            <a:r>
              <a:rPr lang="es-PY" sz="2400" b="1" dirty="0">
                <a:solidFill>
                  <a:schemeClr val="bg1"/>
                </a:solidFill>
                <a:latin typeface="+mn-lt"/>
              </a:rPr>
              <a:t>REGULACIONES VIGENTES</a:t>
            </a:r>
          </a:p>
        </p:txBody>
      </p:sp>
      <p:pic>
        <p:nvPicPr>
          <p:cNvPr id="3" name="Imagen 2">
            <a:extLst>
              <a:ext uri="{FF2B5EF4-FFF2-40B4-BE49-F238E27FC236}">
                <a16:creationId xmlns:a16="http://schemas.microsoft.com/office/drawing/2014/main" id="{80D15640-9C32-4561-8B5E-08C20E4FD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
        <p:nvSpPr>
          <p:cNvPr id="6" name="CuadroTexto 5">
            <a:extLst>
              <a:ext uri="{FF2B5EF4-FFF2-40B4-BE49-F238E27FC236}">
                <a16:creationId xmlns:a16="http://schemas.microsoft.com/office/drawing/2014/main" id="{9B12082B-483F-4DCC-65A4-29A0CEB3EDE4}"/>
              </a:ext>
            </a:extLst>
          </p:cNvPr>
          <p:cNvSpPr txBox="1"/>
          <p:nvPr/>
        </p:nvSpPr>
        <p:spPr>
          <a:xfrm>
            <a:off x="658584" y="4603026"/>
            <a:ext cx="10874829" cy="646331"/>
          </a:xfrm>
          <a:prstGeom prst="rect">
            <a:avLst/>
          </a:prstGeom>
          <a:noFill/>
        </p:spPr>
        <p:txBody>
          <a:bodyPr wrap="square">
            <a:spAutoFit/>
          </a:bodyPr>
          <a:lstStyle/>
          <a:p>
            <a:pPr marL="285750" indent="-285750" algn="l">
              <a:buFont typeface="Arial" panose="020B0604020202020204" pitchFamily="34" charset="0"/>
              <a:buChar char="•"/>
            </a:pPr>
            <a:r>
              <a:rPr lang="es-PY" sz="1800" u="none" strike="noStrike" baseline="0" dirty="0">
                <a:latin typeface="Arial" panose="020B0604020202020204" pitchFamily="34" charset="0"/>
              </a:rPr>
              <a:t>RESOLUCIÓN BVA </a:t>
            </a:r>
            <a:r>
              <a:rPr lang="es-PY" sz="1800" u="none" strike="noStrike" baseline="0" dirty="0" err="1">
                <a:latin typeface="Arial" panose="020B0604020202020204" pitchFamily="34" charset="0"/>
              </a:rPr>
              <a:t>N°</a:t>
            </a:r>
            <a:r>
              <a:rPr lang="es-PY" sz="1800" u="none" strike="noStrike" baseline="0" dirty="0">
                <a:latin typeface="Arial" panose="020B0604020202020204" pitchFamily="34" charset="0"/>
              </a:rPr>
              <a:t> 2576/23 </a:t>
            </a:r>
            <a:r>
              <a:rPr lang="es-ES" sz="1800" u="none" strike="noStrike" baseline="0" dirty="0">
                <a:latin typeface="Arial" panose="020B0604020202020204" pitchFamily="34" charset="0"/>
              </a:rPr>
              <a:t>QUE ESTABLECE EL REGLAMENTO GENERAL DEL MERCADO DE DERIVADOS </a:t>
            </a:r>
            <a:r>
              <a:rPr lang="es-PY" sz="1800" u="none" strike="noStrike" baseline="0" dirty="0">
                <a:latin typeface="Arial" panose="020B0604020202020204" pitchFamily="34" charset="0"/>
              </a:rPr>
              <a:t>FINANCIEROS DE LA BVPASA.</a:t>
            </a:r>
          </a:p>
        </p:txBody>
      </p:sp>
      <p:sp>
        <p:nvSpPr>
          <p:cNvPr id="7" name="CuadroTexto 6">
            <a:extLst>
              <a:ext uri="{FF2B5EF4-FFF2-40B4-BE49-F238E27FC236}">
                <a16:creationId xmlns:a16="http://schemas.microsoft.com/office/drawing/2014/main" id="{C060F580-0176-2ED7-5217-FDD41377BE89}"/>
              </a:ext>
            </a:extLst>
          </p:cNvPr>
          <p:cNvSpPr txBox="1"/>
          <p:nvPr/>
        </p:nvSpPr>
        <p:spPr>
          <a:xfrm>
            <a:off x="658584" y="2254974"/>
            <a:ext cx="10874829" cy="369332"/>
          </a:xfrm>
          <a:prstGeom prst="rect">
            <a:avLst/>
          </a:prstGeom>
          <a:noFill/>
        </p:spPr>
        <p:txBody>
          <a:bodyPr wrap="square">
            <a:spAutoFit/>
          </a:bodyPr>
          <a:lstStyle/>
          <a:p>
            <a:pPr marL="285750" indent="-285750" algn="l">
              <a:buFont typeface="Arial" panose="020B0604020202020204" pitchFamily="34" charset="0"/>
              <a:buChar char="•"/>
            </a:pPr>
            <a:r>
              <a:rPr lang="es-ES" sz="1800" u="none" strike="noStrike" baseline="0" dirty="0">
                <a:latin typeface="Arial" panose="020B0604020202020204" pitchFamily="34" charset="0"/>
              </a:rPr>
              <a:t>LEY </a:t>
            </a:r>
            <a:r>
              <a:rPr lang="es-ES" sz="1800" u="none" strike="noStrike" baseline="0" dirty="0" err="1">
                <a:latin typeface="Arial" panose="020B0604020202020204" pitchFamily="34" charset="0"/>
              </a:rPr>
              <a:t>Nº</a:t>
            </a:r>
            <a:r>
              <a:rPr lang="es-ES" sz="1800" u="none" strike="noStrike" baseline="0" dirty="0">
                <a:latin typeface="Arial" panose="020B0604020202020204" pitchFamily="34" charset="0"/>
              </a:rPr>
              <a:t> 5810/17 DE MERCADO DE VALORES</a:t>
            </a:r>
            <a:endParaRPr lang="es-PY" sz="1800" u="none" strike="noStrike" baseline="0" dirty="0">
              <a:latin typeface="Arial" panose="020B0604020202020204" pitchFamily="34" charset="0"/>
            </a:endParaRPr>
          </a:p>
        </p:txBody>
      </p:sp>
      <p:sp>
        <p:nvSpPr>
          <p:cNvPr id="8" name="CuadroTexto 7">
            <a:extLst>
              <a:ext uri="{FF2B5EF4-FFF2-40B4-BE49-F238E27FC236}">
                <a16:creationId xmlns:a16="http://schemas.microsoft.com/office/drawing/2014/main" id="{26044ED8-AC58-BB9B-B81D-ACF05CA0A002}"/>
              </a:ext>
            </a:extLst>
          </p:cNvPr>
          <p:cNvSpPr txBox="1"/>
          <p:nvPr/>
        </p:nvSpPr>
        <p:spPr>
          <a:xfrm>
            <a:off x="658584" y="3429000"/>
            <a:ext cx="10874829" cy="369332"/>
          </a:xfrm>
          <a:prstGeom prst="rect">
            <a:avLst/>
          </a:prstGeom>
          <a:noFill/>
        </p:spPr>
        <p:txBody>
          <a:bodyPr wrap="square">
            <a:spAutoFit/>
          </a:bodyPr>
          <a:lstStyle/>
          <a:p>
            <a:pPr marL="285750" indent="-285750" algn="l">
              <a:buFont typeface="Arial" panose="020B0604020202020204" pitchFamily="34" charset="0"/>
              <a:buChar char="•"/>
            </a:pPr>
            <a:r>
              <a:rPr lang="es-ES" sz="1800" u="none" strike="noStrike" baseline="0" dirty="0">
                <a:latin typeface="Arial" panose="020B0604020202020204" pitchFamily="34" charset="0"/>
              </a:rPr>
              <a:t>LEY </a:t>
            </a:r>
            <a:r>
              <a:rPr lang="es-ES" sz="1800" u="none" strike="noStrike" baseline="0" dirty="0" err="1">
                <a:latin typeface="Arial" panose="020B0604020202020204" pitchFamily="34" charset="0"/>
              </a:rPr>
              <a:t>Nº</a:t>
            </a:r>
            <a:r>
              <a:rPr lang="es-ES" sz="1800" u="none" strike="noStrike" baseline="0" dirty="0">
                <a:latin typeface="Arial" panose="020B0604020202020204" pitchFamily="34" charset="0"/>
              </a:rPr>
              <a:t> 5067/13 QUE MODIFICA LA LEY </a:t>
            </a:r>
            <a:r>
              <a:rPr lang="es-ES" sz="1800" u="none" strike="noStrike" baseline="0" dirty="0" err="1">
                <a:latin typeface="Arial" panose="020B0604020202020204" pitchFamily="34" charset="0"/>
              </a:rPr>
              <a:t>Nº</a:t>
            </a:r>
            <a:r>
              <a:rPr lang="es-ES" sz="1800" u="none" strike="noStrike" baseline="0" dirty="0">
                <a:latin typeface="Arial" panose="020B0604020202020204" pitchFamily="34" charset="0"/>
              </a:rPr>
              <a:t> 1163/97 DE BOLSAS DE PRODUCTOS</a:t>
            </a:r>
            <a:endParaRPr lang="es-PY" sz="1800" u="none" strike="noStrike" baseline="0" dirty="0">
              <a:latin typeface="Arial" panose="020B0604020202020204" pitchFamily="34" charset="0"/>
            </a:endParaRPr>
          </a:p>
        </p:txBody>
      </p:sp>
    </p:spTree>
    <p:extLst>
      <p:ext uri="{BB962C8B-B14F-4D97-AF65-F5344CB8AC3E}">
        <p14:creationId xmlns:p14="http://schemas.microsoft.com/office/powerpoint/2010/main" val="37643684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9525" y="-8546"/>
            <a:ext cx="12192000" cy="99131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ALGUNAS CARACTERÍSTICAS</a:t>
            </a:r>
          </a:p>
        </p:txBody>
      </p:sp>
      <p:graphicFrame>
        <p:nvGraphicFramePr>
          <p:cNvPr id="10" name="Tabla 9"/>
          <p:cNvGraphicFramePr>
            <a:graphicFrameLocks noGrp="1"/>
          </p:cNvGraphicFramePr>
          <p:nvPr>
            <p:extLst>
              <p:ext uri="{D42A27DB-BD31-4B8C-83A1-F6EECF244321}">
                <p14:modId xmlns:p14="http://schemas.microsoft.com/office/powerpoint/2010/main" val="1042127992"/>
              </p:ext>
            </p:extLst>
          </p:nvPr>
        </p:nvGraphicFramePr>
        <p:xfrm>
          <a:off x="0" y="982768"/>
          <a:ext cx="12192000" cy="5943515"/>
        </p:xfrm>
        <a:graphic>
          <a:graphicData uri="http://schemas.openxmlformats.org/drawingml/2006/table">
            <a:tbl>
              <a:tblPr firstRow="1" bandRow="1">
                <a:tableStyleId>{F5AB1C69-6EDB-4FF4-983F-18BD219EF322}</a:tableStyleId>
              </a:tblPr>
              <a:tblGrid>
                <a:gridCol w="5742774">
                  <a:extLst>
                    <a:ext uri="{9D8B030D-6E8A-4147-A177-3AD203B41FA5}">
                      <a16:colId xmlns:a16="http://schemas.microsoft.com/office/drawing/2014/main" val="3453709782"/>
                    </a:ext>
                  </a:extLst>
                </a:gridCol>
                <a:gridCol w="6449226">
                  <a:extLst>
                    <a:ext uri="{9D8B030D-6E8A-4147-A177-3AD203B41FA5}">
                      <a16:colId xmlns:a16="http://schemas.microsoft.com/office/drawing/2014/main" val="810863243"/>
                    </a:ext>
                  </a:extLst>
                </a:gridCol>
              </a:tblGrid>
              <a:tr h="394384">
                <a:tc>
                  <a:txBody>
                    <a:bodyPr/>
                    <a:lstStyle/>
                    <a:p>
                      <a:pPr algn="ctr"/>
                      <a:r>
                        <a:rPr lang="es-PY" sz="1500" dirty="0"/>
                        <a:t>Variables</a:t>
                      </a:r>
                    </a:p>
                  </a:txBody>
                  <a:tcPr anchor="ctr"/>
                </a:tc>
                <a:tc>
                  <a:txBody>
                    <a:bodyPr/>
                    <a:lstStyle/>
                    <a:p>
                      <a:pPr algn="ctr"/>
                      <a:r>
                        <a:rPr lang="es-PY" sz="1500" dirty="0"/>
                        <a:t>Indicador</a:t>
                      </a:r>
                    </a:p>
                  </a:txBody>
                  <a:tcPr anchor="ctr"/>
                </a:tc>
                <a:extLst>
                  <a:ext uri="{0D108BD9-81ED-4DB2-BD59-A6C34878D82A}">
                    <a16:rowId xmlns:a16="http://schemas.microsoft.com/office/drawing/2014/main" val="2553960046"/>
                  </a:ext>
                </a:extLst>
              </a:tr>
              <a:tr h="356728">
                <a:tc>
                  <a:txBody>
                    <a:bodyPr/>
                    <a:lstStyle/>
                    <a:p>
                      <a:pPr algn="ctr"/>
                      <a:r>
                        <a:rPr lang="es-PY" sz="1400" dirty="0"/>
                        <a:t>Activo Subyacente</a:t>
                      </a:r>
                    </a:p>
                  </a:txBody>
                  <a:tcPr anchor="ctr"/>
                </a:tc>
                <a:tc>
                  <a:txBody>
                    <a:bodyPr/>
                    <a:lstStyle/>
                    <a:p>
                      <a:pPr algn="just"/>
                      <a:r>
                        <a:rPr lang="es-PY" sz="1400" dirty="0"/>
                        <a:t>Dólar</a:t>
                      </a:r>
                      <a:r>
                        <a:rPr lang="es-PY" sz="1400" baseline="0" dirty="0"/>
                        <a:t> Americano.</a:t>
                      </a:r>
                      <a:endParaRPr lang="es-PY" sz="1400" dirty="0"/>
                    </a:p>
                  </a:txBody>
                  <a:tcPr anchor="ctr"/>
                </a:tc>
                <a:extLst>
                  <a:ext uri="{0D108BD9-81ED-4DB2-BD59-A6C34878D82A}">
                    <a16:rowId xmlns:a16="http://schemas.microsoft.com/office/drawing/2014/main" val="3547546192"/>
                  </a:ext>
                </a:extLst>
              </a:tr>
              <a:tr h="400045">
                <a:tc>
                  <a:txBody>
                    <a:bodyPr/>
                    <a:lstStyle/>
                    <a:p>
                      <a:pPr algn="ctr"/>
                      <a:r>
                        <a:rPr lang="es-PY" sz="1400" dirty="0"/>
                        <a:t>Tamaño del Contrato</a:t>
                      </a:r>
                    </a:p>
                  </a:txBody>
                  <a:tcPr anchor="ctr"/>
                </a:tc>
                <a:tc>
                  <a:txBody>
                    <a:bodyPr/>
                    <a:lstStyle/>
                    <a:p>
                      <a:pPr algn="just"/>
                      <a:r>
                        <a:rPr lang="es-PY" sz="1400" dirty="0"/>
                        <a:t>USD.</a:t>
                      </a:r>
                      <a:r>
                        <a:rPr lang="es-PY" sz="1400" baseline="0" dirty="0"/>
                        <a:t> 1.000 (valor nominal)</a:t>
                      </a:r>
                      <a:endParaRPr lang="es-PY" sz="1400" dirty="0"/>
                    </a:p>
                  </a:txBody>
                  <a:tcPr anchor="ctr"/>
                </a:tc>
                <a:extLst>
                  <a:ext uri="{0D108BD9-81ED-4DB2-BD59-A6C34878D82A}">
                    <a16:rowId xmlns:a16="http://schemas.microsoft.com/office/drawing/2014/main" val="3704200861"/>
                  </a:ext>
                </a:extLst>
              </a:tr>
              <a:tr h="341493">
                <a:tc>
                  <a:txBody>
                    <a:bodyPr/>
                    <a:lstStyle/>
                    <a:p>
                      <a:pPr algn="ctr"/>
                      <a:r>
                        <a:rPr lang="es-PY" sz="1400" dirty="0"/>
                        <a:t>Cotización</a:t>
                      </a:r>
                    </a:p>
                  </a:txBody>
                  <a:tcPr anchor="ctr"/>
                </a:tc>
                <a:tc>
                  <a:txBody>
                    <a:bodyPr/>
                    <a:lstStyle/>
                    <a:p>
                      <a:pPr algn="just"/>
                      <a:r>
                        <a:rPr lang="es-PY" sz="1400" dirty="0"/>
                        <a:t>Guaraníes</a:t>
                      </a:r>
                      <a:r>
                        <a:rPr lang="es-PY" sz="1400" baseline="0" dirty="0"/>
                        <a:t> por Dólar Americano.</a:t>
                      </a:r>
                      <a:endParaRPr lang="es-PY" sz="1400" dirty="0"/>
                    </a:p>
                  </a:txBody>
                  <a:tcPr anchor="ctr"/>
                </a:tc>
                <a:extLst>
                  <a:ext uri="{0D108BD9-81ED-4DB2-BD59-A6C34878D82A}">
                    <a16:rowId xmlns:a16="http://schemas.microsoft.com/office/drawing/2014/main" val="3199521026"/>
                  </a:ext>
                </a:extLst>
              </a:tr>
              <a:tr h="515432">
                <a:tc>
                  <a:txBody>
                    <a:bodyPr/>
                    <a:lstStyle/>
                    <a:p>
                      <a:pPr algn="ctr"/>
                      <a:r>
                        <a:rPr lang="es-PY" sz="1400" dirty="0"/>
                        <a:t>Series disponibles</a:t>
                      </a:r>
                    </a:p>
                  </a:txBody>
                  <a:tcPr anchor="ctr"/>
                </a:tc>
                <a:tc>
                  <a:txBody>
                    <a:bodyPr/>
                    <a:lstStyle/>
                    <a:p>
                      <a:pPr algn="just"/>
                      <a:r>
                        <a:rPr lang="es-PY" sz="1400" dirty="0"/>
                        <a:t>Los contratos pueden ser listados los doce meses del año. </a:t>
                      </a:r>
                    </a:p>
                  </a:txBody>
                  <a:tcPr anchor="ctr"/>
                </a:tc>
                <a:extLst>
                  <a:ext uri="{0D108BD9-81ED-4DB2-BD59-A6C34878D82A}">
                    <a16:rowId xmlns:a16="http://schemas.microsoft.com/office/drawing/2014/main" val="3520471418"/>
                  </a:ext>
                </a:extLst>
              </a:tr>
              <a:tr h="588385">
                <a:tc>
                  <a:txBody>
                    <a:bodyPr/>
                    <a:lstStyle/>
                    <a:p>
                      <a:pPr algn="ctr"/>
                      <a:r>
                        <a:rPr lang="es-PY" sz="1400" dirty="0"/>
                        <a:t>Fecha de vencimiento y</a:t>
                      </a:r>
                      <a:r>
                        <a:rPr lang="es-PY" sz="1400" baseline="0" dirty="0"/>
                        <a:t> Último día de negociación</a:t>
                      </a:r>
                      <a:endParaRPr lang="es-PY" sz="1400" dirty="0"/>
                    </a:p>
                  </a:txBody>
                  <a:tcPr anchor="ctr"/>
                </a:tc>
                <a:tc>
                  <a:txBody>
                    <a:bodyPr/>
                    <a:lstStyle/>
                    <a:p>
                      <a:pPr algn="just"/>
                      <a:r>
                        <a:rPr lang="es-PY" sz="1400" dirty="0"/>
                        <a:t>Último</a:t>
                      </a:r>
                      <a:r>
                        <a:rPr lang="es-PY" sz="1400" baseline="0" dirty="0"/>
                        <a:t> día hábil del mes del contrato.</a:t>
                      </a:r>
                      <a:endParaRPr lang="es-PY" sz="1400" dirty="0"/>
                    </a:p>
                  </a:txBody>
                  <a:tcPr anchor="ctr"/>
                </a:tc>
                <a:extLst>
                  <a:ext uri="{0D108BD9-81ED-4DB2-BD59-A6C34878D82A}">
                    <a16:rowId xmlns:a16="http://schemas.microsoft.com/office/drawing/2014/main" val="2398107962"/>
                  </a:ext>
                </a:extLst>
              </a:tr>
              <a:tr h="1383542">
                <a:tc>
                  <a:txBody>
                    <a:bodyPr/>
                    <a:lstStyle/>
                    <a:p>
                      <a:pPr algn="ctr"/>
                      <a:r>
                        <a:rPr lang="es-PY" sz="1400" dirty="0"/>
                        <a:t>Forma de liquidación</a:t>
                      </a:r>
                    </a:p>
                  </a:txBody>
                  <a:tcPr anchor="ctr"/>
                </a:tc>
                <a:tc>
                  <a:txBody>
                    <a:bodyPr/>
                    <a:lstStyle/>
                    <a:p>
                      <a:pPr algn="just"/>
                      <a:r>
                        <a:rPr lang="es-PY" sz="1400" dirty="0"/>
                        <a:t>No habrá</a:t>
                      </a:r>
                      <a:r>
                        <a:rPr lang="es-PY" sz="1400" baseline="0" dirty="0"/>
                        <a:t> entrega física de los títulos para los contratos que continuarán abiertos al final del último día de negociación. Estos se liquidarán entregando o recibiendo, según corresponda, dinero en efectivo que cubra la diferencia entre el precio original del contrato y el Precio de Ajuste. (Cash </a:t>
                      </a:r>
                      <a:r>
                        <a:rPr lang="es-PY" sz="1400" baseline="0" dirty="0" err="1"/>
                        <a:t>Settlement</a:t>
                      </a:r>
                      <a:r>
                        <a:rPr lang="es-PY" sz="1400" baseline="0" dirty="0"/>
                        <a:t>)</a:t>
                      </a:r>
                      <a:endParaRPr lang="es-PY" sz="1400" dirty="0"/>
                    </a:p>
                  </a:txBody>
                  <a:tcPr anchor="ctr"/>
                </a:tc>
                <a:extLst>
                  <a:ext uri="{0D108BD9-81ED-4DB2-BD59-A6C34878D82A}">
                    <a16:rowId xmlns:a16="http://schemas.microsoft.com/office/drawing/2014/main" val="3552601268"/>
                  </a:ext>
                </a:extLst>
              </a:tr>
              <a:tr h="934470">
                <a:tc>
                  <a:txBody>
                    <a:bodyPr/>
                    <a:lstStyle/>
                    <a:p>
                      <a:pPr algn="ctr"/>
                      <a:r>
                        <a:rPr lang="es-PY" sz="1400" dirty="0"/>
                        <a:t>Variación mínima de precio</a:t>
                      </a:r>
                    </a:p>
                  </a:txBody>
                  <a:tcPr anchor="ctr"/>
                </a:tc>
                <a:tc>
                  <a:txBody>
                    <a:bodyPr/>
                    <a:lstStyle/>
                    <a:p>
                      <a:pPr algn="just"/>
                      <a:r>
                        <a:rPr lang="es-ES" sz="1400" dirty="0"/>
                        <a:t>Un Guaraní (₲ 1) por cada unidad del activo subyacente (USD 1,- Un dólar de los Estados Unidos de América).</a:t>
                      </a:r>
                      <a:endParaRPr lang="es-PY" sz="1400" dirty="0"/>
                    </a:p>
                  </a:txBody>
                  <a:tcPr anchor="ctr"/>
                </a:tc>
                <a:extLst>
                  <a:ext uri="{0D108BD9-81ED-4DB2-BD59-A6C34878D82A}">
                    <a16:rowId xmlns:a16="http://schemas.microsoft.com/office/drawing/2014/main" val="1958234484"/>
                  </a:ext>
                </a:extLst>
              </a:tr>
              <a:tr h="1029036">
                <a:tc>
                  <a:txBody>
                    <a:bodyPr/>
                    <a:lstStyle/>
                    <a:p>
                      <a:pPr algn="ctr"/>
                      <a:r>
                        <a:rPr lang="es-PY" sz="1400" dirty="0"/>
                        <a:t>Variación máxima</a:t>
                      </a:r>
                      <a:r>
                        <a:rPr lang="es-PY" sz="1400" baseline="0" dirty="0"/>
                        <a:t> de precio</a:t>
                      </a:r>
                      <a:endParaRPr lang="es-PY" sz="1400" dirty="0"/>
                    </a:p>
                  </a:txBody>
                  <a:tcPr anchor="ctr"/>
                </a:tc>
                <a:tc>
                  <a:txBody>
                    <a:bodyPr/>
                    <a:lstStyle/>
                    <a:p>
                      <a:pPr algn="just"/>
                      <a:r>
                        <a:rPr lang="es-ES" sz="1400" dirty="0"/>
                        <a:t>Es el rango máximo en que puede variar el precio de un contrato con respecto al precio de ajuste del día anterior.</a:t>
                      </a:r>
                      <a:endParaRPr lang="es-PY" sz="1400" dirty="0"/>
                    </a:p>
                  </a:txBody>
                  <a:tcPr anchor="ctr"/>
                </a:tc>
                <a:extLst>
                  <a:ext uri="{0D108BD9-81ED-4DB2-BD59-A6C34878D82A}">
                    <a16:rowId xmlns:a16="http://schemas.microsoft.com/office/drawing/2014/main" val="1090505189"/>
                  </a:ext>
                </a:extLst>
              </a:tr>
            </a:tbl>
          </a:graphicData>
        </a:graphic>
      </p:graphicFrame>
      <p:pic>
        <p:nvPicPr>
          <p:cNvPr id="4" name="Imagen 3">
            <a:extLst>
              <a:ext uri="{FF2B5EF4-FFF2-40B4-BE49-F238E27FC236}">
                <a16:creationId xmlns:a16="http://schemas.microsoft.com/office/drawing/2014/main" id="{370CE9DE-B536-4477-9FDF-FA35A83B4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3832983230"/>
      </p:ext>
    </p:extLst>
  </p:cSld>
  <p:clrMapOvr>
    <a:masterClrMapping/>
  </p:clrMapOvr>
  <p:transition spd="slow">
    <p:push dir="u"/>
  </p:transition>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defRPr/>
            </a:pPr>
            <a:r>
              <a:rPr lang="es-PY" sz="2800" b="1" dirty="0">
                <a:solidFill>
                  <a:schemeClr val="bg1"/>
                </a:solidFill>
              </a:rPr>
              <a:t>¿Quiénes operarían Contratos de Futuros Guaraní - Dólar?</a:t>
            </a:r>
            <a:endParaRPr lang="es-ES" sz="2800" b="1" kern="0" dirty="0">
              <a:solidFill>
                <a:schemeClr val="bg1"/>
              </a:solidFill>
            </a:endParaRPr>
          </a:p>
        </p:txBody>
      </p:sp>
      <p:graphicFrame>
        <p:nvGraphicFramePr>
          <p:cNvPr id="6" name="Shape 37"/>
          <p:cNvGraphicFramePr/>
          <p:nvPr>
            <p:extLst>
              <p:ext uri="{D42A27DB-BD31-4B8C-83A1-F6EECF244321}">
                <p14:modId xmlns:p14="http://schemas.microsoft.com/office/powerpoint/2010/main" val="2533205746"/>
              </p:ext>
            </p:extLst>
          </p:nvPr>
        </p:nvGraphicFramePr>
        <p:xfrm>
          <a:off x="904119" y="2483220"/>
          <a:ext cx="10401300" cy="3478281"/>
        </p:xfrm>
        <a:graphic>
          <a:graphicData uri="http://schemas.openxmlformats.org/drawingml/2006/table">
            <a:tbl>
              <a:tblPr>
                <a:noFill/>
              </a:tblPr>
              <a:tblGrid>
                <a:gridCol w="5920487">
                  <a:extLst>
                    <a:ext uri="{9D8B030D-6E8A-4147-A177-3AD203B41FA5}">
                      <a16:colId xmlns:a16="http://schemas.microsoft.com/office/drawing/2014/main" val="20000"/>
                    </a:ext>
                  </a:extLst>
                </a:gridCol>
                <a:gridCol w="4480813">
                  <a:extLst>
                    <a:ext uri="{9D8B030D-6E8A-4147-A177-3AD203B41FA5}">
                      <a16:colId xmlns:a16="http://schemas.microsoft.com/office/drawing/2014/main" val="20001"/>
                    </a:ext>
                  </a:extLst>
                </a:gridCol>
              </a:tblGrid>
              <a:tr h="518814">
                <a:tc>
                  <a:txBody>
                    <a:bodyPr/>
                    <a:lstStyle/>
                    <a:p>
                      <a:pPr algn="ctr">
                        <a:spcBef>
                          <a:spcPts val="0"/>
                        </a:spcBef>
                        <a:buNone/>
                      </a:pPr>
                      <a:r>
                        <a:rPr lang="es" sz="2600" b="1" dirty="0">
                          <a:solidFill>
                            <a:schemeClr val="bg1"/>
                          </a:solidFill>
                        </a:rPr>
                        <a:t>Participantes</a:t>
                      </a:r>
                    </a:p>
                  </a:txBody>
                  <a:tcPr marL="99044" marR="99044" marT="121900" marB="121900">
                    <a:solidFill>
                      <a:srgbClr val="501E50"/>
                    </a:solidFill>
                  </a:tcPr>
                </a:tc>
                <a:tc>
                  <a:txBody>
                    <a:bodyPr/>
                    <a:lstStyle/>
                    <a:p>
                      <a:pPr algn="ctr">
                        <a:spcBef>
                          <a:spcPts val="0"/>
                        </a:spcBef>
                        <a:buNone/>
                      </a:pPr>
                      <a:r>
                        <a:rPr lang="es" sz="2600" b="1" dirty="0">
                          <a:solidFill>
                            <a:schemeClr val="bg1"/>
                          </a:solidFill>
                        </a:rPr>
                        <a:t>¿Para quiénes</a:t>
                      </a:r>
                      <a:r>
                        <a:rPr lang="es" sz="2600" b="1" baseline="0" dirty="0">
                          <a:solidFill>
                            <a:schemeClr val="bg1"/>
                          </a:solidFill>
                        </a:rPr>
                        <a:t> operan?</a:t>
                      </a:r>
                      <a:endParaRPr lang="es" sz="2600" b="1" dirty="0">
                        <a:solidFill>
                          <a:schemeClr val="bg1"/>
                        </a:solidFill>
                      </a:endParaRPr>
                    </a:p>
                  </a:txBody>
                  <a:tcPr marL="99044" marR="99044" marT="121900" marB="121900">
                    <a:solidFill>
                      <a:srgbClr val="501E50"/>
                    </a:solidFill>
                  </a:tcPr>
                </a:tc>
                <a:extLst>
                  <a:ext uri="{0D108BD9-81ED-4DB2-BD59-A6C34878D82A}">
                    <a16:rowId xmlns:a16="http://schemas.microsoft.com/office/drawing/2014/main" val="10000"/>
                  </a:ext>
                </a:extLst>
              </a:tr>
              <a:tr h="1680041">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2000" dirty="0">
                          <a:solidFill>
                            <a:schemeClr val="bg1"/>
                          </a:solidFill>
                        </a:rPr>
                        <a:t>Participantes Directos: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sz="2000" dirty="0">
                          <a:solidFill>
                            <a:schemeClr val="bg1"/>
                          </a:solidFill>
                        </a:rPr>
                        <a:t>Bancos, Casas de Cambio, Exportadoras, Importadoras, Grandes empresas, Productores agropecuarios.</a:t>
                      </a:r>
                    </a:p>
                  </a:txBody>
                  <a:tcPr marL="99044" marR="99044" marT="121900" marB="121900" anchor="ctr">
                    <a:solidFill>
                      <a:srgbClr val="501E50"/>
                    </a:solidFill>
                  </a:tcPr>
                </a:tc>
                <a:tc>
                  <a:txBody>
                    <a:bodyPr/>
                    <a:lstStyle/>
                    <a:p>
                      <a:pPr algn="l">
                        <a:spcBef>
                          <a:spcPts val="0"/>
                        </a:spcBef>
                        <a:buNone/>
                      </a:pPr>
                      <a:r>
                        <a:rPr lang="es" sz="2000" dirty="0">
                          <a:solidFill>
                            <a:schemeClr val="bg1"/>
                          </a:solidFill>
                        </a:rPr>
                        <a:t>En su totalidad para cartera propia.</a:t>
                      </a:r>
                    </a:p>
                  </a:txBody>
                  <a:tcPr marL="99044" marR="99044" marT="121900" marB="121900" anchor="ctr">
                    <a:solidFill>
                      <a:srgbClr val="501E50"/>
                    </a:solidFill>
                  </a:tcPr>
                </a:tc>
                <a:extLst>
                  <a:ext uri="{0D108BD9-81ED-4DB2-BD59-A6C34878D82A}">
                    <a16:rowId xmlns:a16="http://schemas.microsoft.com/office/drawing/2014/main" val="10001"/>
                  </a:ext>
                </a:extLst>
              </a:tr>
              <a:tr h="938832">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2000" dirty="0">
                          <a:solidFill>
                            <a:schemeClr val="bg1"/>
                          </a:solidFill>
                        </a:rPr>
                        <a:t>Casas</a:t>
                      </a:r>
                      <a:r>
                        <a:rPr lang="es" sz="2000" baseline="0" dirty="0">
                          <a:solidFill>
                            <a:schemeClr val="bg1"/>
                          </a:solidFill>
                        </a:rPr>
                        <a:t> de Bolsa</a:t>
                      </a:r>
                      <a:endParaRPr lang="es" sz="2000" dirty="0">
                        <a:solidFill>
                          <a:schemeClr val="bg1"/>
                        </a:solidFill>
                      </a:endParaRPr>
                    </a:p>
                    <a:p>
                      <a:pPr marL="342900" indent="-342900" algn="l">
                        <a:spcBef>
                          <a:spcPts val="0"/>
                        </a:spcBef>
                        <a:buFont typeface="Arial" panose="020B0604020202020204" pitchFamily="34" charset="0"/>
                        <a:buChar char="•"/>
                      </a:pPr>
                      <a:endParaRPr lang="es" sz="2000" dirty="0">
                        <a:solidFill>
                          <a:schemeClr val="bg1"/>
                        </a:solidFill>
                      </a:endParaRPr>
                    </a:p>
                  </a:txBody>
                  <a:tcPr marL="99044" marR="99044" marT="121900" marB="121900" anchor="ctr">
                    <a:solidFill>
                      <a:srgbClr val="501E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2000" kern="1200" dirty="0">
                          <a:solidFill>
                            <a:schemeClr val="bg1"/>
                          </a:solidFill>
                          <a:latin typeface="+mn-lt"/>
                          <a:ea typeface="+mn-ea"/>
                          <a:cs typeface="+mn-cs"/>
                        </a:rPr>
                        <a:t>Cartera propia y para Clientes (personas físicas</a:t>
                      </a:r>
                      <a:r>
                        <a:rPr lang="es" sz="2000" kern="1200" baseline="0" dirty="0">
                          <a:solidFill>
                            <a:schemeClr val="bg1"/>
                          </a:solidFill>
                          <a:latin typeface="+mn-lt"/>
                          <a:ea typeface="+mn-ea"/>
                          <a:cs typeface="+mn-cs"/>
                        </a:rPr>
                        <a:t> y jurídicas)</a:t>
                      </a:r>
                      <a:endParaRPr lang="es" sz="2000" kern="1200" dirty="0">
                        <a:solidFill>
                          <a:schemeClr val="bg1"/>
                        </a:solidFill>
                        <a:latin typeface="+mn-lt"/>
                        <a:ea typeface="+mn-ea"/>
                        <a:cs typeface="+mn-cs"/>
                      </a:endParaRPr>
                    </a:p>
                    <a:p>
                      <a:endParaRPr lang="es-ES" sz="2000" dirty="0">
                        <a:solidFill>
                          <a:schemeClr val="bg1"/>
                        </a:solidFill>
                      </a:endParaRPr>
                    </a:p>
                  </a:txBody>
                  <a:tcPr marL="99044" marR="99044" marT="121900" marB="121900" anchor="ctr">
                    <a:solidFill>
                      <a:srgbClr val="501E50"/>
                    </a:solidFill>
                  </a:tcPr>
                </a:tc>
                <a:extLst>
                  <a:ext uri="{0D108BD9-81ED-4DB2-BD59-A6C34878D82A}">
                    <a16:rowId xmlns:a16="http://schemas.microsoft.com/office/drawing/2014/main" val="10002"/>
                  </a:ext>
                </a:extLst>
              </a:tr>
            </a:tbl>
          </a:graphicData>
        </a:graphic>
      </p:graphicFrame>
      <p:sp>
        <p:nvSpPr>
          <p:cNvPr id="7" name="Rectángulo 6"/>
          <p:cNvSpPr/>
          <p:nvPr/>
        </p:nvSpPr>
        <p:spPr>
          <a:xfrm>
            <a:off x="516783" y="1342115"/>
            <a:ext cx="10871200" cy="769441"/>
          </a:xfrm>
          <a:prstGeom prst="rect">
            <a:avLst/>
          </a:prstGeom>
        </p:spPr>
        <p:txBody>
          <a:bodyPr wrap="square">
            <a:spAutoFit/>
          </a:bodyPr>
          <a:lstStyle/>
          <a:p>
            <a:pPr algn="just"/>
            <a:r>
              <a:rPr lang="es-PY" sz="2200" dirty="0"/>
              <a:t>Diferentes participantes podrán operar en el mercado de futuros, algunos para cuenta propia exclusivamente y otros también para cartera de terceros.</a:t>
            </a:r>
          </a:p>
        </p:txBody>
      </p:sp>
      <p:pic>
        <p:nvPicPr>
          <p:cNvPr id="9" name="Imagen 8">
            <a:extLst>
              <a:ext uri="{FF2B5EF4-FFF2-40B4-BE49-F238E27FC236}">
                <a16:creationId xmlns:a16="http://schemas.microsoft.com/office/drawing/2014/main" id="{9CA4579D-7755-4B1C-97DB-E3BCE7471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212496675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defRPr/>
            </a:pPr>
            <a:r>
              <a:rPr lang="es-PY" sz="3200" b="1" dirty="0">
                <a:solidFill>
                  <a:schemeClr val="bg1"/>
                </a:solidFill>
                <a:latin typeface="+mn-lt"/>
              </a:rPr>
              <a:t>MEMBRESÍAS</a:t>
            </a:r>
            <a:endParaRPr lang="es-ES" sz="3200" b="1" kern="0" dirty="0">
              <a:solidFill>
                <a:schemeClr val="bg1"/>
              </a:solidFill>
              <a:latin typeface="+mn-lt"/>
            </a:endParaRPr>
          </a:p>
        </p:txBody>
      </p:sp>
      <p:pic>
        <p:nvPicPr>
          <p:cNvPr id="9" name="Imagen 8">
            <a:extLst>
              <a:ext uri="{FF2B5EF4-FFF2-40B4-BE49-F238E27FC236}">
                <a16:creationId xmlns:a16="http://schemas.microsoft.com/office/drawing/2014/main" id="{9CA4579D-7755-4B1C-97DB-E3BCE7471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
        <p:nvSpPr>
          <p:cNvPr id="3" name="CuadroTexto 2">
            <a:extLst>
              <a:ext uri="{FF2B5EF4-FFF2-40B4-BE49-F238E27FC236}">
                <a16:creationId xmlns:a16="http://schemas.microsoft.com/office/drawing/2014/main" id="{03926D7E-1E16-FACB-3ED6-4E70CFCA94C1}"/>
              </a:ext>
            </a:extLst>
          </p:cNvPr>
          <p:cNvSpPr txBox="1"/>
          <p:nvPr/>
        </p:nvSpPr>
        <p:spPr>
          <a:xfrm>
            <a:off x="437972" y="1506374"/>
            <a:ext cx="11209945" cy="830997"/>
          </a:xfrm>
          <a:prstGeom prst="rect">
            <a:avLst/>
          </a:prstGeom>
          <a:noFill/>
        </p:spPr>
        <p:txBody>
          <a:bodyPr wrap="square">
            <a:spAutoFit/>
          </a:bodyPr>
          <a:lstStyle/>
          <a:p>
            <a:pPr algn="l"/>
            <a:r>
              <a:rPr lang="es-ES" sz="2400" b="0" i="0" u="none" strike="noStrike" baseline="0" dirty="0"/>
              <a:t>Para poder operar contratos de futuros, se deberá adquirir previamente una Membresía emitida por la Bolsa y la habilitación otorgada por la misma.</a:t>
            </a:r>
            <a:endParaRPr lang="es-PY" sz="2400" dirty="0"/>
          </a:p>
        </p:txBody>
      </p:sp>
      <p:sp>
        <p:nvSpPr>
          <p:cNvPr id="10" name="CuadroTexto 9">
            <a:extLst>
              <a:ext uri="{FF2B5EF4-FFF2-40B4-BE49-F238E27FC236}">
                <a16:creationId xmlns:a16="http://schemas.microsoft.com/office/drawing/2014/main" id="{ABC34792-295F-D308-4CA7-DE8A66AEA7BA}"/>
              </a:ext>
            </a:extLst>
          </p:cNvPr>
          <p:cNvSpPr txBox="1"/>
          <p:nvPr/>
        </p:nvSpPr>
        <p:spPr>
          <a:xfrm>
            <a:off x="437972" y="2993342"/>
            <a:ext cx="11286858" cy="1938992"/>
          </a:xfrm>
          <a:prstGeom prst="rect">
            <a:avLst/>
          </a:prstGeom>
          <a:noFill/>
        </p:spPr>
        <p:txBody>
          <a:bodyPr wrap="square">
            <a:spAutoFit/>
          </a:bodyPr>
          <a:lstStyle/>
          <a:p>
            <a:pPr marL="342900" indent="-342900" algn="l">
              <a:buFont typeface="Arial" panose="020B0604020202020204" pitchFamily="34" charset="0"/>
              <a:buChar char="•"/>
            </a:pPr>
            <a:r>
              <a:rPr lang="es-ES" sz="2400" dirty="0"/>
              <a:t>La tenencia de una Membresía da derecho a operar en el Mercado de Futuros. L</a:t>
            </a:r>
            <a:r>
              <a:rPr lang="es-ES" sz="2400" b="0" i="0" u="none" strike="noStrike" baseline="0" dirty="0"/>
              <a:t>a cantidad, costo y el procedimiento de emisión de membresías son establecidos por la Bolsa.</a:t>
            </a:r>
          </a:p>
          <a:p>
            <a:pPr marL="342900" indent="-342900" algn="l">
              <a:buFont typeface="Arial" panose="020B0604020202020204" pitchFamily="34" charset="0"/>
              <a:buChar char="•"/>
            </a:pPr>
            <a:r>
              <a:rPr lang="es-ES" sz="2400" dirty="0"/>
              <a:t>Los tenedores de las Membresías pueden ser las Casas de Bolsa y las personas jurídicas que hayan adquirido la Membresía de la Bolsa o de otro Participante.</a:t>
            </a:r>
            <a:endParaRPr lang="es-PY" sz="2400" dirty="0"/>
          </a:p>
        </p:txBody>
      </p:sp>
    </p:spTree>
    <p:extLst>
      <p:ext uri="{BB962C8B-B14F-4D97-AF65-F5344CB8AC3E}">
        <p14:creationId xmlns:p14="http://schemas.microsoft.com/office/powerpoint/2010/main" val="2564998933"/>
      </p:ext>
    </p:extLst>
  </p:cSld>
  <p:clrMapOvr>
    <a:masterClrMapping/>
  </p:clrMapOvr>
  <p:transition spd="slow">
    <p:push dir="u"/>
  </p:transition>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984656" y="1277756"/>
            <a:ext cx="4878924" cy="307777"/>
          </a:xfrm>
          <a:prstGeom prst="rect">
            <a:avLst/>
          </a:prstGeom>
          <a:noFill/>
        </p:spPr>
        <p:txBody>
          <a:bodyPr wrap="square" rtlCol="0">
            <a:spAutoFit/>
          </a:bodyPr>
          <a:lstStyle/>
          <a:p>
            <a:r>
              <a:rPr lang="es-PY" sz="1400" dirty="0"/>
              <a:t>Arancel preferencial por Membresías s/ Resolución 1675/17</a:t>
            </a:r>
          </a:p>
        </p:txBody>
      </p:sp>
      <p:graphicFrame>
        <p:nvGraphicFramePr>
          <p:cNvPr id="2" name="Diagrama 1">
            <a:extLst>
              <a:ext uri="{FF2B5EF4-FFF2-40B4-BE49-F238E27FC236}">
                <a16:creationId xmlns:a16="http://schemas.microsoft.com/office/drawing/2014/main" id="{FDC526C0-3843-46B8-9A4C-887CC781206D}"/>
              </a:ext>
            </a:extLst>
          </p:cNvPr>
          <p:cNvGraphicFramePr/>
          <p:nvPr/>
        </p:nvGraphicFramePr>
        <p:xfrm>
          <a:off x="3094636" y="1514775"/>
          <a:ext cx="6002728" cy="2555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ipse 2">
            <a:extLst>
              <a:ext uri="{FF2B5EF4-FFF2-40B4-BE49-F238E27FC236}">
                <a16:creationId xmlns:a16="http://schemas.microsoft.com/office/drawing/2014/main" id="{C3DFDC1B-6713-4338-BA63-141A68FFCF4A}"/>
              </a:ext>
            </a:extLst>
          </p:cNvPr>
          <p:cNvSpPr/>
          <p:nvPr/>
        </p:nvSpPr>
        <p:spPr>
          <a:xfrm>
            <a:off x="567786" y="1918371"/>
            <a:ext cx="1963711" cy="1778474"/>
          </a:xfrm>
          <a:prstGeom prst="ellipse">
            <a:avLst/>
          </a:prstGeom>
          <a:solidFill>
            <a:srgbClr val="501E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Membresías</a:t>
            </a:r>
          </a:p>
          <a:p>
            <a:pPr algn="ctr"/>
            <a:r>
              <a:rPr lang="es-MX" dirty="0"/>
              <a:t>USD 15.000</a:t>
            </a:r>
            <a:endParaRPr lang="es-PY" dirty="0"/>
          </a:p>
        </p:txBody>
      </p:sp>
      <p:sp>
        <p:nvSpPr>
          <p:cNvPr id="10" name="Cerrar llave 9">
            <a:extLst>
              <a:ext uri="{FF2B5EF4-FFF2-40B4-BE49-F238E27FC236}">
                <a16:creationId xmlns:a16="http://schemas.microsoft.com/office/drawing/2014/main" id="{5A3146AE-2CB8-4BE4-B634-3B0057D223DB}"/>
              </a:ext>
            </a:extLst>
          </p:cNvPr>
          <p:cNvSpPr/>
          <p:nvPr/>
        </p:nvSpPr>
        <p:spPr>
          <a:xfrm rot="16200000">
            <a:off x="5833921" y="-1082993"/>
            <a:ext cx="524157" cy="6002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Y"/>
          </a:p>
        </p:txBody>
      </p:sp>
      <p:graphicFrame>
        <p:nvGraphicFramePr>
          <p:cNvPr id="11" name="Diagrama 10">
            <a:extLst>
              <a:ext uri="{FF2B5EF4-FFF2-40B4-BE49-F238E27FC236}">
                <a16:creationId xmlns:a16="http://schemas.microsoft.com/office/drawing/2014/main" id="{DE50F52E-735C-449C-ADD7-5B96E633D2E7}"/>
              </a:ext>
            </a:extLst>
          </p:cNvPr>
          <p:cNvGraphicFramePr/>
          <p:nvPr/>
        </p:nvGraphicFramePr>
        <p:xfrm>
          <a:off x="2435812" y="4038368"/>
          <a:ext cx="3894111" cy="30837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Flecha: a la derecha 11">
            <a:extLst>
              <a:ext uri="{FF2B5EF4-FFF2-40B4-BE49-F238E27FC236}">
                <a16:creationId xmlns:a16="http://schemas.microsoft.com/office/drawing/2014/main" id="{E5FF5C8C-D076-47AD-9316-52AADC2E8D9D}"/>
              </a:ext>
            </a:extLst>
          </p:cNvPr>
          <p:cNvSpPr/>
          <p:nvPr/>
        </p:nvSpPr>
        <p:spPr>
          <a:xfrm>
            <a:off x="6611493" y="4565786"/>
            <a:ext cx="2252087" cy="1543987"/>
          </a:xfrm>
          <a:prstGeom prst="rightArrow">
            <a:avLst/>
          </a:prstGeom>
          <a:solidFill>
            <a:srgbClr val="501E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3" name="Elipse 12">
            <a:extLst>
              <a:ext uri="{FF2B5EF4-FFF2-40B4-BE49-F238E27FC236}">
                <a16:creationId xmlns:a16="http://schemas.microsoft.com/office/drawing/2014/main" id="{A9D6339F-9637-4BD6-8AEB-482DD70E3D8D}"/>
              </a:ext>
            </a:extLst>
          </p:cNvPr>
          <p:cNvSpPr/>
          <p:nvPr/>
        </p:nvSpPr>
        <p:spPr>
          <a:xfrm>
            <a:off x="9650761" y="4448543"/>
            <a:ext cx="1963711" cy="1778474"/>
          </a:xfrm>
          <a:prstGeom prst="ellipse">
            <a:avLst/>
          </a:prstGeom>
          <a:solidFill>
            <a:srgbClr val="501E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Exonerado durante el 2019/2023</a:t>
            </a:r>
            <a:endParaRPr lang="es-PY" dirty="0"/>
          </a:p>
        </p:txBody>
      </p:sp>
      <p:sp>
        <p:nvSpPr>
          <p:cNvPr id="14" name="1 Título">
            <a:extLst>
              <a:ext uri="{FF2B5EF4-FFF2-40B4-BE49-F238E27FC236}">
                <a16:creationId xmlns:a16="http://schemas.microsoft.com/office/drawing/2014/main" id="{5442CA0A-DF58-4307-A2C4-DAF5F829FF64}"/>
              </a:ext>
            </a:extLst>
          </p:cNvPr>
          <p:cNvSpPr>
            <a:spLocks noGrp="1"/>
          </p:cNvSpPr>
          <p:nvPr>
            <p:ph type="title"/>
          </p:nvPr>
        </p:nvSpPr>
        <p:spPr>
          <a:xfrm>
            <a:off x="-1" y="-11661"/>
            <a:ext cx="12192000" cy="970452"/>
          </a:xfrm>
          <a:solidFill>
            <a:srgbClr val="501E50"/>
          </a:solidFill>
          <a:ln>
            <a:solidFill>
              <a:schemeClr val="accent1">
                <a:lumMod val="75000"/>
              </a:schemeClr>
            </a:solidFill>
          </a:ln>
        </p:spPr>
        <p:txBody>
          <a:bodyPr>
            <a:normAutofit/>
          </a:bodyPr>
          <a:lstStyle/>
          <a:p>
            <a:pPr algn="r"/>
            <a:r>
              <a:rPr lang="es-ES" sz="2800" b="1" dirty="0">
                <a:solidFill>
                  <a:schemeClr val="bg1"/>
                </a:solidFill>
                <a:latin typeface="+mn-lt"/>
              </a:rPr>
              <a:t>ARANCELES</a:t>
            </a:r>
            <a:endParaRPr lang="es-PY" sz="2800" b="1" dirty="0">
              <a:solidFill>
                <a:schemeClr val="bg1"/>
              </a:solidFill>
              <a:latin typeface="+mn-lt"/>
            </a:endParaRPr>
          </a:p>
        </p:txBody>
      </p:sp>
      <p:pic>
        <p:nvPicPr>
          <p:cNvPr id="15" name="Imagen 14">
            <a:extLst>
              <a:ext uri="{FF2B5EF4-FFF2-40B4-BE49-F238E27FC236}">
                <a16:creationId xmlns:a16="http://schemas.microsoft.com/office/drawing/2014/main" id="{C2515688-58FA-4E78-A8A4-ADEFE130ED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Tree>
    <p:extLst>
      <p:ext uri="{BB962C8B-B14F-4D97-AF65-F5344CB8AC3E}">
        <p14:creationId xmlns:p14="http://schemas.microsoft.com/office/powerpoint/2010/main" val="245542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0"/>
            <a:ext cx="12192000" cy="970452"/>
          </a:xfrm>
          <a:solidFill>
            <a:srgbClr val="501E50"/>
          </a:solidFill>
          <a:ln>
            <a:solidFill>
              <a:schemeClr val="accent1">
                <a:lumMod val="75000"/>
              </a:schemeClr>
            </a:solidFill>
          </a:ln>
        </p:spPr>
        <p:txBody>
          <a:bodyPr>
            <a:normAutofit/>
          </a:bodyPr>
          <a:lstStyle/>
          <a:p>
            <a:pPr algn="r"/>
            <a:r>
              <a:rPr lang="es-PY" sz="2800" b="1" dirty="0">
                <a:solidFill>
                  <a:schemeClr val="bg1"/>
                </a:solidFill>
                <a:latin typeface="+mn-lt"/>
              </a:rPr>
              <a:t>REQUISITOS PARA EL REGISTRO DE CASAS DE BOLSA</a:t>
            </a:r>
          </a:p>
        </p:txBody>
      </p:sp>
      <p:sp>
        <p:nvSpPr>
          <p:cNvPr id="6" name="CuadroTexto 5"/>
          <p:cNvSpPr txBox="1"/>
          <p:nvPr/>
        </p:nvSpPr>
        <p:spPr>
          <a:xfrm>
            <a:off x="591956" y="2929506"/>
            <a:ext cx="10795000" cy="3293209"/>
          </a:xfrm>
          <a:prstGeom prst="rect">
            <a:avLst/>
          </a:prstGeom>
          <a:noFill/>
        </p:spPr>
        <p:txBody>
          <a:bodyPr wrap="square" rtlCol="0">
            <a:spAutoFit/>
          </a:bodyPr>
          <a:lstStyle/>
          <a:p>
            <a:pPr marL="342900" indent="-342900" algn="l">
              <a:buFont typeface="Arial" panose="020B0604020202020204" pitchFamily="34" charset="0"/>
              <a:buChar char="•"/>
            </a:pPr>
            <a:r>
              <a:rPr lang="es-ES" sz="2000" b="0" i="0" u="none" strike="noStrike" baseline="0" dirty="0"/>
              <a:t>Poseer una Membresía emitida por la Bolsa de Valores y Productos de Asunción S.A.</a:t>
            </a:r>
          </a:p>
          <a:p>
            <a:pPr marL="342900" indent="-342900" algn="l">
              <a:buFont typeface="Arial" panose="020B0604020202020204" pitchFamily="34" charset="0"/>
              <a:buChar char="•"/>
            </a:pPr>
            <a:r>
              <a:rPr lang="es-ES" sz="2000" b="0" i="0" u="none" strike="noStrike" baseline="0" dirty="0"/>
              <a:t>Integrar la garantía inicial establecida para todos los participantes</a:t>
            </a:r>
          </a:p>
          <a:p>
            <a:pPr marL="342900" indent="-342900" algn="l">
              <a:buFont typeface="Arial" panose="020B0604020202020204" pitchFamily="34" charset="0"/>
              <a:buChar char="•"/>
            </a:pPr>
            <a:r>
              <a:rPr lang="es-ES" sz="2000" b="0" i="0" u="none" strike="noStrike" baseline="0" dirty="0"/>
              <a:t>Constituir garantías o integrar fianzas o contratar seguros adicionales, según lo determine la Bolsa </a:t>
            </a:r>
            <a:r>
              <a:rPr lang="es-PY" sz="2000" b="0" i="0" u="none" strike="noStrike" baseline="0" dirty="0"/>
              <a:t>en cada caso.</a:t>
            </a:r>
          </a:p>
          <a:p>
            <a:pPr marL="342900" indent="-342900" algn="l">
              <a:buFont typeface="Arial" panose="020B0604020202020204" pitchFamily="34" charset="0"/>
              <a:buChar char="•"/>
            </a:pPr>
            <a:r>
              <a:rPr lang="es-ES" sz="2000" b="0" i="0" u="none" strike="noStrike" baseline="0" dirty="0"/>
              <a:t>Firmar el Contrato de Adhesión a los esquemas de negociación, compensación y liquidación de la Bolsa y adherirse a los Contratos de Administración de Garantías y Márgenes.</a:t>
            </a:r>
          </a:p>
          <a:p>
            <a:pPr marL="342900" indent="-342900">
              <a:buFont typeface="Arial" panose="020B0604020202020204" pitchFamily="34" charset="0"/>
              <a:buChar char="•"/>
            </a:pPr>
            <a:r>
              <a:rPr lang="es-ES" sz="2000" dirty="0"/>
              <a:t>Presentar el Formulario de Admisión</a:t>
            </a:r>
          </a:p>
          <a:p>
            <a:pPr marL="342900" indent="-342900">
              <a:buFont typeface="Arial" panose="020B0604020202020204" pitchFamily="34" charset="0"/>
              <a:buChar char="•"/>
            </a:pPr>
            <a:r>
              <a:rPr lang="es-ES" sz="2000" dirty="0"/>
              <a:t>Contar con la habilitación de la Comisión Nacional de Valores para operar en el Mercado de Derivados </a:t>
            </a:r>
            <a:r>
              <a:rPr lang="es-PY" sz="2000" dirty="0"/>
              <a:t>Financieros.</a:t>
            </a:r>
          </a:p>
          <a:p>
            <a:pPr marL="342900" indent="-342900">
              <a:buFont typeface="Arial" panose="020B0604020202020204" pitchFamily="34" charset="0"/>
              <a:buChar char="•"/>
            </a:pPr>
            <a:r>
              <a:rPr lang="es-ES" sz="2000" dirty="0"/>
              <a:t>Obtener la membresía por parte de la Bolsa.</a:t>
            </a:r>
            <a:endParaRPr lang="es-PY" sz="2000" dirty="0"/>
          </a:p>
        </p:txBody>
      </p:sp>
      <p:pic>
        <p:nvPicPr>
          <p:cNvPr id="4" name="Imagen 3">
            <a:extLst>
              <a:ext uri="{FF2B5EF4-FFF2-40B4-BE49-F238E27FC236}">
                <a16:creationId xmlns:a16="http://schemas.microsoft.com/office/drawing/2014/main" id="{FBEF0ADD-FA1C-417E-A230-6279F4FBB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152782"/>
            <a:ext cx="1511205" cy="629449"/>
          </a:xfrm>
          <a:prstGeom prst="rect">
            <a:avLst/>
          </a:prstGeom>
        </p:spPr>
      </p:pic>
      <p:sp>
        <p:nvSpPr>
          <p:cNvPr id="2" name="CuadroTexto 1">
            <a:extLst>
              <a:ext uri="{FF2B5EF4-FFF2-40B4-BE49-F238E27FC236}">
                <a16:creationId xmlns:a16="http://schemas.microsoft.com/office/drawing/2014/main" id="{63538362-4E86-0949-8BF4-3B61A3848B97}"/>
              </a:ext>
            </a:extLst>
          </p:cNvPr>
          <p:cNvSpPr txBox="1"/>
          <p:nvPr/>
        </p:nvSpPr>
        <p:spPr>
          <a:xfrm>
            <a:off x="591956" y="1488313"/>
            <a:ext cx="10795000" cy="1061829"/>
          </a:xfrm>
          <a:prstGeom prst="rect">
            <a:avLst/>
          </a:prstGeom>
          <a:noFill/>
        </p:spPr>
        <p:txBody>
          <a:bodyPr wrap="square" rtlCol="0">
            <a:spAutoFit/>
          </a:bodyPr>
          <a:lstStyle/>
          <a:p>
            <a:pPr algn="l"/>
            <a:r>
              <a:rPr lang="es-PY" sz="2100" b="0" i="0" u="none" strike="noStrike" baseline="0" dirty="0"/>
              <a:t>Las Casas de Bolsa que deseen operar Contratos de Futuros, </a:t>
            </a:r>
            <a:r>
              <a:rPr lang="es-ES" sz="2100" b="0" i="0" u="none" strike="noStrike" baseline="0" dirty="0"/>
              <a:t>deberán cumplir con las normativas legales vigentes establecidas por el ente regulador y estar autorizadas por el mismo, así también, deberán dar cumplimiento a los requisitos mencionados a continuación.</a:t>
            </a:r>
          </a:p>
        </p:txBody>
      </p:sp>
    </p:spTree>
    <p:extLst>
      <p:ext uri="{BB962C8B-B14F-4D97-AF65-F5344CB8AC3E}">
        <p14:creationId xmlns:p14="http://schemas.microsoft.com/office/powerpoint/2010/main" val="2578201868"/>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D8AC9391860E6A44B391DAF13C0B28EE" ma:contentTypeVersion="11" ma:contentTypeDescription="Crear nuevo documento." ma:contentTypeScope="" ma:versionID="b615294f006330fcd4a029991455298f">
  <xsd:schema xmlns:xsd="http://www.w3.org/2001/XMLSchema" xmlns:xs="http://www.w3.org/2001/XMLSchema" xmlns:p="http://schemas.microsoft.com/office/2006/metadata/properties" xmlns:ns2="54600ff6-8a68-499b-810d-49730e831e43" xmlns:ns3="8f3ab3fa-c6d9-47d4-a784-08824e4720e8" targetNamespace="http://schemas.microsoft.com/office/2006/metadata/properties" ma:root="true" ma:fieldsID="609f6666e9bf14c58164c85c8ef1ea7d" ns2:_="" ns3:_="">
    <xsd:import namespace="54600ff6-8a68-499b-810d-49730e831e43"/>
    <xsd:import namespace="8f3ab3fa-c6d9-47d4-a784-08824e4720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600ff6-8a68-499b-810d-49730e831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f57b533-a176-4645-b33c-7fea236c2aa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3ab3fa-c6d9-47d4-a784-08824e4720e8"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4" nillable="true" ma:displayName="Taxonomy Catch All Column" ma:hidden="true" ma:list="{9db76457-a6b8-45dc-942b-ffc0612ce57b}" ma:internalName="TaxCatchAll" ma:showField="CatchAllData" ma:web="8f3ab3fa-c6d9-47d4-a784-08824e4720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3749FE-129E-42A5-BC78-3F31AEB17BC6}">
  <ds:schemaRefs>
    <ds:schemaRef ds:uri="http://schemas.microsoft.com/sharepoint/v3/contenttype/forms"/>
  </ds:schemaRefs>
</ds:datastoreItem>
</file>

<file path=customXml/itemProps2.xml><?xml version="1.0" encoding="utf-8"?>
<ds:datastoreItem xmlns:ds="http://schemas.openxmlformats.org/officeDocument/2006/customXml" ds:itemID="{F45AB82B-73E5-4914-B822-3C6025302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600ff6-8a68-499b-810d-49730e831e43"/>
    <ds:schemaRef ds:uri="8f3ab3fa-c6d9-47d4-a784-08824e472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1745</TotalTime>
  <Words>1613</Words>
  <Application>Microsoft Office PowerPoint</Application>
  <PresentationFormat>Panorámica</PresentationFormat>
  <Paragraphs>149</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Roboto</vt:lpstr>
      <vt:lpstr>Tema de Office</vt:lpstr>
      <vt:lpstr>Presentación de PowerPoint</vt:lpstr>
      <vt:lpstr>¿Qué es un “Contrato de Futuros”?</vt:lpstr>
      <vt:lpstr>UTILIDADES DE UN CONTRATO DE FUTURO</vt:lpstr>
      <vt:lpstr>REGULACIONES VIGENTES</vt:lpstr>
      <vt:lpstr>ALGUNAS CARACTERÍSTICAS</vt:lpstr>
      <vt:lpstr>¿Quiénes operarían Contratos de Futuros Guaraní - Dólar?</vt:lpstr>
      <vt:lpstr>MEMBRESÍAS</vt:lpstr>
      <vt:lpstr>ARANCELES</vt:lpstr>
      <vt:lpstr>REQUISITOS PARA EL REGISTRO DE CASAS DE BOLSA</vt:lpstr>
      <vt:lpstr>REQUISITOS PARA EL REGISTRO DE PARTICIPANTES DIRECTOS</vt:lpstr>
      <vt:lpstr>ESTRUCTURA JURÍDICA DEL SISTEMA DE GARANTÍAS</vt:lpstr>
      <vt:lpstr>GARANTÍA INICIAL</vt:lpstr>
      <vt:lpstr>APORTE MANCOMUNADO</vt:lpstr>
      <vt:lpstr>MARGEN INICIAL POR CONTRATO ABIERTO (CIM)</vt:lpstr>
      <vt:lpstr>MARGEN POR CONTRATO ABIERTO (CIM)</vt:lpstr>
      <vt:lpstr>EJECUCIÓN DE GARANTÍA EN CASO DE INCUMPLIMIENTO</vt:lpstr>
      <vt:lpstr>DIFERENCIAS DIARIAS</vt:lpstr>
      <vt:lpstr>MÁRGENES</vt:lpstr>
      <vt:lpstr>PLAZOS OPERATIVOS</vt:lpstr>
      <vt:lpstr>FLUJOGRAMA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Luis Velázquez</dc:creator>
  <cp:lastModifiedBy>Maria Del Pilar Quintana Rios</cp:lastModifiedBy>
  <cp:revision>9</cp:revision>
  <dcterms:created xsi:type="dcterms:W3CDTF">2021-10-18T01:00:24Z</dcterms:created>
  <dcterms:modified xsi:type="dcterms:W3CDTF">2023-10-23T18:50:51Z</dcterms:modified>
</cp:coreProperties>
</file>