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sigs" ContentType="application/vnd.openxmlformats-package.digital-signature-origin"/>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customXml/itemProps1.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327"/>
  <workbookPr/>
  <mc:AlternateContent xmlns:mc="http://schemas.openxmlformats.org/markup-compatibility/2006">
    <mc:Choice Requires="x15">
      <x15ac:absPath xmlns:x15ac="http://schemas.microsoft.com/office/spreadsheetml/2010/11/ac" url="https://cadiem-my.sharepoint.com/personal/jugarte_cadiem_com_py/Documents/Contabilidad/13 CNV/01 Informe/01 CASA DE BOLSA/2023/03 MARZO/"/>
    </mc:Choice>
  </mc:AlternateContent>
  <xr:revisionPtr revIDLastSave="297" documentId="10_ncr:200_{03B35A12-1AE0-43A3-8BA6-C55E06B14F2C}" xr6:coauthVersionLast="47" xr6:coauthVersionMax="47" xr10:uidLastSave="{623A1C26-62CB-4114-BF25-977F3505ACDA}"/>
  <bookViews>
    <workbookView xWindow="-120" yWindow="-120" windowWidth="20730" windowHeight="11160" tabRatio="736" xr2:uid="{00000000-000D-0000-FFFF-FFFF00000000}"/>
  </bookViews>
  <sheets>
    <sheet name="CARATULA" sheetId="1" r:id="rId1"/>
    <sheet name="ÍNDICE" sheetId="2" r:id="rId2"/>
    <sheet name="01" sheetId="3" r:id="rId3"/>
    <sheet name="02" sheetId="4" r:id="rId4"/>
    <sheet name="03" sheetId="20" r:id="rId5"/>
    <sheet name="04" sheetId="8" r:id="rId6"/>
    <sheet name="05" sheetId="14" r:id="rId7"/>
    <sheet name="06" sheetId="16" r:id="rId8"/>
    <sheet name="07" sheetId="18" r:id="rId9"/>
    <sheet name="08" sheetId="12" r:id="rId10"/>
    <sheet name="09" sheetId="9" r:id="rId11"/>
    <sheet name="10" sheetId="21" r:id="rId12"/>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C75" i="14" l="1"/>
  <c r="D21" i="16"/>
  <c r="E173" i="14" l="1"/>
  <c r="H41" i="14"/>
  <c r="F41" i="14"/>
  <c r="H20" i="4"/>
  <c r="E192" i="14" l="1"/>
  <c r="E195" i="14" s="1"/>
  <c r="E185" i="14"/>
  <c r="E53" i="12"/>
  <c r="E54" i="12" s="1"/>
  <c r="D9" i="20"/>
  <c r="B55" i="12"/>
  <c r="B63" i="12" s="1"/>
  <c r="B54" i="12"/>
  <c r="B62" i="12" s="1"/>
  <c r="E196" i="14" l="1"/>
  <c r="E34" i="12" l="1"/>
  <c r="E44" i="12"/>
  <c r="E46" i="12" s="1"/>
  <c r="E172" i="14"/>
  <c r="E175" i="14" s="1"/>
  <c r="E165" i="14"/>
  <c r="D151" i="14"/>
  <c r="C151" i="14"/>
  <c r="D97" i="14"/>
  <c r="C97" i="14"/>
  <c r="D81" i="14"/>
  <c r="C81" i="14"/>
  <c r="D76" i="14"/>
  <c r="C76" i="14"/>
  <c r="D58" i="14"/>
  <c r="C58" i="14"/>
  <c r="D46" i="14"/>
  <c r="C46" i="14"/>
  <c r="G35" i="14"/>
  <c r="H35" i="14" s="1"/>
  <c r="E35" i="14"/>
  <c r="F35" i="14" s="1"/>
  <c r="E176" i="14" l="1"/>
  <c r="D83" i="14"/>
  <c r="C83" i="14"/>
  <c r="E15" i="14" l="1"/>
  <c r="F15" i="14" s="1"/>
  <c r="B3" i="14"/>
  <c r="B3" i="16" s="1"/>
  <c r="B3" i="18" s="1"/>
  <c r="E9" i="20"/>
  <c r="E47" i="12" l="1"/>
  <c r="C65" i="16"/>
  <c r="D57" i="16"/>
  <c r="C57" i="16"/>
  <c r="C34" i="16"/>
  <c r="D138" i="14" l="1"/>
  <c r="C138" i="14"/>
  <c r="C153" i="14" s="1"/>
  <c r="D153" i="14" l="1"/>
  <c r="C116" i="14" l="1"/>
  <c r="D116" i="14"/>
  <c r="D109" i="14"/>
  <c r="C109" i="14"/>
  <c r="D60" i="14"/>
  <c r="D78" i="14" s="1"/>
  <c r="C60" i="14"/>
  <c r="C78" i="14" s="1"/>
  <c r="D28" i="14"/>
  <c r="D22" i="14"/>
  <c r="D30" i="14" l="1"/>
  <c r="D39" i="16" l="1"/>
  <c r="C39" i="16"/>
  <c r="E40" i="20" l="1"/>
  <c r="D34" i="16" l="1"/>
  <c r="C21" i="16"/>
  <c r="D40" i="20"/>
  <c r="D28" i="20"/>
  <c r="E28" i="20"/>
  <c r="D24" i="20"/>
  <c r="E24" i="20"/>
  <c r="D18" i="20"/>
  <c r="E18" i="20"/>
  <c r="E22" i="20" l="1"/>
  <c r="E38" i="20" s="1"/>
  <c r="D22" i="20"/>
  <c r="D38" i="20" s="1"/>
  <c r="D44" i="20" s="1"/>
  <c r="E44" i="20" l="1"/>
  <c r="E46" i="20" s="1"/>
  <c r="D46" i="20"/>
  <c r="D50" i="20" s="1"/>
  <c r="I20" i="4"/>
  <c r="I13" i="4" l="1"/>
  <c r="I14" i="4" s="1"/>
  <c r="I22" i="4" s="1"/>
  <c r="H13" i="4"/>
  <c r="H14" i="4" s="1"/>
  <c r="H22" i="4" s="1"/>
  <c r="E20" i="4"/>
  <c r="D20" i="4"/>
  <c r="E13" i="4"/>
  <c r="D13" i="4"/>
  <c r="D75" i="16"/>
  <c r="D45" i="16"/>
  <c r="E22" i="4" l="1"/>
  <c r="D22" i="4"/>
  <c r="C45" i="16" l="1"/>
  <c r="C75" i="16" l="1"/>
  <c r="C14" i="16"/>
  <c r="E25" i="4" l="1"/>
  <c r="I25" i="4" s="1"/>
  <c r="I7" i="4"/>
  <c r="G15" i="14" s="1"/>
  <c r="H15" i="14" s="1"/>
  <c r="H7" i="4"/>
  <c r="I28" i="4" l="1"/>
  <c r="I27" i="4"/>
  <c r="I26" i="4"/>
  <c r="H27" i="4"/>
  <c r="D89" i="14" l="1"/>
  <c r="D102" i="14" s="1"/>
  <c r="C89" i="14"/>
  <c r="C102" i="14" s="1"/>
  <c r="C112" i="14" l="1"/>
  <c r="H28" i="4" l="1"/>
  <c r="D14" i="16" l="1"/>
  <c r="C11" i="16" l="1"/>
  <c r="D11" i="16"/>
  <c r="D25" i="4"/>
  <c r="H25" i="4" s="1"/>
  <c r="D26" i="16" l="1"/>
  <c r="D18" i="16"/>
  <c r="C26" i="16"/>
  <c r="C18" i="16"/>
  <c r="H26" i="4"/>
  <c r="D65" i="16" l="1"/>
  <c r="C122" i="14"/>
  <c r="B157" i="14" s="1"/>
  <c r="D176" i="14" s="1"/>
  <c r="C50" i="16" l="1"/>
  <c r="C60" i="16" s="1"/>
  <c r="C68" i="16" s="1"/>
  <c r="D50" i="16"/>
  <c r="D60" i="16" s="1"/>
  <c r="D68" i="16" s="1"/>
  <c r="D112" i="14"/>
  <c r="D122" i="14" s="1"/>
</calcChain>
</file>

<file path=xl/sharedStrings.xml><?xml version="1.0" encoding="utf-8"?>
<sst xmlns="http://schemas.openxmlformats.org/spreadsheetml/2006/main" count="669" uniqueCount="467">
  <si>
    <t>INDICE</t>
  </si>
  <si>
    <t>INFORMACIÓN GENERAL DE LA ENTIDAD</t>
  </si>
  <si>
    <t>01</t>
  </si>
  <si>
    <t>BALANCE GENERAL</t>
  </si>
  <si>
    <t>02</t>
  </si>
  <si>
    <t>ESTADO DE RESULTADO</t>
  </si>
  <si>
    <t>03</t>
  </si>
  <si>
    <t>04</t>
  </si>
  <si>
    <t>05</t>
  </si>
  <si>
    <t>06</t>
  </si>
  <si>
    <t>07</t>
  </si>
  <si>
    <t>08</t>
  </si>
  <si>
    <t>09</t>
  </si>
  <si>
    <t>10</t>
  </si>
  <si>
    <t>1.            IDENTIFICACIÓN</t>
  </si>
  <si>
    <t>Razón Social:</t>
  </si>
  <si>
    <t>Registro CNV:</t>
  </si>
  <si>
    <t>N° 017 según Res. N° 754/04</t>
  </si>
  <si>
    <t>Código Bolsa:</t>
  </si>
  <si>
    <t>N° 017 según Res N° 524/04</t>
  </si>
  <si>
    <t>Dirección Oficina Principal:</t>
  </si>
  <si>
    <t>Quesada N° 4926 Edif. Atlas Center Piso 6i</t>
  </si>
  <si>
    <t>Teléfono:</t>
  </si>
  <si>
    <t>(021) 610-720</t>
  </si>
  <si>
    <t>E-mail:</t>
  </si>
  <si>
    <t>cadiem@cadiem.com.py</t>
  </si>
  <si>
    <t>Sitio Página Web:</t>
  </si>
  <si>
    <t>www.cadiem.com.py</t>
  </si>
  <si>
    <t>Domicilio Legal:</t>
  </si>
  <si>
    <t>2.            ANTECEDENTES DE CONSTITUCIÓN DE LA SOCIEDAD</t>
  </si>
  <si>
    <t>Escritura N°: 334 Fecha: 12/11/2003 Inscripción en Registro Público: N° 03, Serie C, Folio 28 y sgtes. Sección Contratos Fecha: 07/01/2004; Escritura N°: 001 Fecha: 02/01/2007 Inscripción en Registro Público: N° 291, Serie E, Folio 2581 y sgtes. Sección Contratos Fecha: 17/04/2007; Escritura N°: 878 Fecha: 24/10/211 Inscripción en Registro Público: N° 28, Serie F, Folio 220 y sgtes. Fecha: 06/04/2012; Escritura N°: 1486 Fecha: 28/11/2014 Inscripción en Registro Público: N° 164. Serie I, Folio 2153 Fecha: 16/02/2015; Escritura N°: 455 Fecha: 02/06/2017 Inscripción en Registro Público: N° 1. Serie Comercial, Folio 1/15 Fecha: 17/08/2017, reingreso 19/09/2017.</t>
  </si>
  <si>
    <t>3.            Administración</t>
  </si>
  <si>
    <t>CARGO</t>
  </si>
  <si>
    <t>NOMBRE Y APELLIDO</t>
  </si>
  <si>
    <t>Representantes Legales</t>
  </si>
  <si>
    <t>Presidente</t>
  </si>
  <si>
    <t>Elías Miguel Gelay</t>
  </si>
  <si>
    <t>Vice-presidente</t>
  </si>
  <si>
    <t>César Paredes Franco</t>
  </si>
  <si>
    <t>Director</t>
  </si>
  <si>
    <t>Gloria Ayala Person</t>
  </si>
  <si>
    <t>Plana Ejecutiva</t>
  </si>
  <si>
    <t>Gerente Administrativo</t>
  </si>
  <si>
    <t>Myriam Celeste Silva</t>
  </si>
  <si>
    <t>Gerente Comercial</t>
  </si>
  <si>
    <t>Natalia Trinidad</t>
  </si>
  <si>
    <t>Viviana Cabrera</t>
  </si>
  <si>
    <t>Gerente de Tecnología de la Información</t>
  </si>
  <si>
    <t>Roberto Acosta</t>
  </si>
  <si>
    <t>Contador</t>
  </si>
  <si>
    <t>Jorge Ugarte</t>
  </si>
  <si>
    <t>4.            CAPITAL Y PROPIEDAD</t>
  </si>
  <si>
    <t>Capital Integrado</t>
  </si>
  <si>
    <t>Gs. 1.000.000</t>
  </si>
  <si>
    <t>TOTAL</t>
  </si>
  <si>
    <t>5.            AUDITOR EXTERNO INDEPENDIENTE</t>
  </si>
  <si>
    <t>Nombre:</t>
  </si>
  <si>
    <t>Amaral &amp; Asociados</t>
  </si>
  <si>
    <t>AE 023</t>
  </si>
  <si>
    <t>Dirección:</t>
  </si>
  <si>
    <t>25 de Mayo N° 1894 esq. Gral. Aquino</t>
  </si>
  <si>
    <t>202-760</t>
  </si>
  <si>
    <t>6.            PERSONAS Y EMPRESAS VINCULADAS</t>
  </si>
  <si>
    <t>Denominación:</t>
  </si>
  <si>
    <t>Cadiem A.F.P.I.S.A.</t>
  </si>
  <si>
    <t>Actividad Principal:</t>
  </si>
  <si>
    <t>Administradora de Fondos de Inversión</t>
  </si>
  <si>
    <t>Participación dentro del Capital:</t>
  </si>
  <si>
    <t>Votos:</t>
  </si>
  <si>
    <t>Elías Miguel Gelay:</t>
  </si>
  <si>
    <t>César Paredes Franco:</t>
  </si>
  <si>
    <t>Gloria Ayala Person:</t>
  </si>
  <si>
    <t>Liliana Meza:</t>
  </si>
  <si>
    <t>Juana Pabla Galeano:</t>
  </si>
  <si>
    <t>Síndico</t>
  </si>
  <si>
    <t>Myriam Celeste Silva:</t>
  </si>
  <si>
    <t>Gte. Administrativo</t>
  </si>
  <si>
    <t>Natalia Trinidad:</t>
  </si>
  <si>
    <t>Gte. Comercial</t>
  </si>
  <si>
    <t>Roberto Acosta:</t>
  </si>
  <si>
    <t>Gte. Tecnología de la Información</t>
  </si>
  <si>
    <t>Viviana Cabrera:</t>
  </si>
  <si>
    <t>Gte. Estructuraciones</t>
  </si>
  <si>
    <t>Jessica Pamela Díaz:</t>
  </si>
  <si>
    <t>Auditor Interno</t>
  </si>
  <si>
    <t>CADIEM CASA DE BOLSA S.A.</t>
  </si>
  <si>
    <t>EN GUARANIES</t>
  </si>
  <si>
    <t>ACTIVO</t>
  </si>
  <si>
    <t>Nota</t>
  </si>
  <si>
    <t>PASIVO</t>
  </si>
  <si>
    <t>Activo Corriente</t>
  </si>
  <si>
    <t>Pasivo Corriente</t>
  </si>
  <si>
    <t>Disponibilidades</t>
  </si>
  <si>
    <t>5.D</t>
  </si>
  <si>
    <t>Acreedores por Intermediación</t>
  </si>
  <si>
    <t>Inversiones Temporarias</t>
  </si>
  <si>
    <t>Préstamos Financieros</t>
  </si>
  <si>
    <t>Créditos</t>
  </si>
  <si>
    <t>5.E</t>
  </si>
  <si>
    <t>Otros Pasivos</t>
  </si>
  <si>
    <t>Otros Activos</t>
  </si>
  <si>
    <t>TOTAL ACTIVO CORRIENTE</t>
  </si>
  <si>
    <t>TOTAL PASIVO CORRIENTE</t>
  </si>
  <si>
    <t>Inversiones Permanentes</t>
  </si>
  <si>
    <t>Bienes de Uso</t>
  </si>
  <si>
    <t>TOTAL PASIVO</t>
  </si>
  <si>
    <t>Capital</t>
  </si>
  <si>
    <t>Otros Activos No Corrientes</t>
  </si>
  <si>
    <t>TOTAL ACTIVO NO CORRIENTE</t>
  </si>
  <si>
    <t>Total Patrimonio Neto</t>
  </si>
  <si>
    <t>TOTAL ACTIVO</t>
  </si>
  <si>
    <t>TOTAL PASIVO Y PATRIMONIO NETO</t>
  </si>
  <si>
    <t>CONCEPTO</t>
  </si>
  <si>
    <t>Otros Ingresos Operativos</t>
  </si>
  <si>
    <t>Otros Gastos Operativos</t>
  </si>
  <si>
    <t>Otros Gastos de Comercialización</t>
  </si>
  <si>
    <t>Otros Gastos de Administración</t>
  </si>
  <si>
    <t>Intereses Cobrados</t>
  </si>
  <si>
    <t>Nota 1 – Consideración de los Estados Contables.</t>
  </si>
  <si>
    <t>Nota 2 - Información básica de la empresa</t>
  </si>
  <si>
    <t>2.1 Naturaleza Jurídica de las actividades de la sociedad</t>
  </si>
  <si>
    <t>Nombre</t>
  </si>
  <si>
    <t>Nota 3 - Principales políticas y prácticas contables aplicadas</t>
  </si>
  <si>
    <t>3.2 Criterio de Valuación</t>
  </si>
  <si>
    <t>Los estados financieros fueron preparados utilizando como principal criterio de valuación el costo histórico, con las excepciones que se mencionan en los siguientes numerales de esta nota.</t>
  </si>
  <si>
    <t>3.3 Política de Constitución de Previsiones</t>
  </si>
  <si>
    <t>La entidad aplica el principio de lo devengado para el reconocimiento de los ingresos y la imputación de costos y gastos.
Los ingresos operativos representan el importe de los bienes y servicios suministrados a terceros y son reconocidos en el Estado de Resultados cuando los riesgos y beneficios significativos asociados a la propiedad de estos han sido transferidos al comprador.
La amortización de los bienes de uso es calculada según los criterios indicados en la Nota 3.4</t>
  </si>
  <si>
    <t>3.6 Definición de Fondos Adoptada para la Preparación del Estado de Flujo de Efectivo</t>
  </si>
  <si>
    <t>Para la preparación del Estado de Flujos de Efectivo se definió como fondos a las disponibilidades.</t>
  </si>
  <si>
    <t>Nota 4 – Cambios de Políticas y Procedimientos de Contabilidad</t>
  </si>
  <si>
    <t>Nota 5 – Criterios específicos de valuación</t>
  </si>
  <si>
    <t>A) Valuación en Moneda Extranjera</t>
  </si>
  <si>
    <t>Concepto</t>
  </si>
  <si>
    <t>DETALLE</t>
  </si>
  <si>
    <t>Moneda Extranjera Clase</t>
  </si>
  <si>
    <t>Moneda Extranjera Monto</t>
  </si>
  <si>
    <t>USD</t>
  </si>
  <si>
    <t>Inversiones</t>
  </si>
  <si>
    <t>Activo No Corriente</t>
  </si>
  <si>
    <t>Deudas Diversas</t>
  </si>
  <si>
    <t>Deudas Financieras</t>
  </si>
  <si>
    <t>C) Diferencia de Cambio en Moneda Extranjera</t>
  </si>
  <si>
    <t>Ganancia por Valuación de Activos Monetarios en Moneda Extranjera</t>
  </si>
  <si>
    <t>Ganancia por Valuación de Pasivos Monetarios en Moneda Extranjera</t>
  </si>
  <si>
    <t>Pérdida por Valuación de Activos Monetarios en Moneda Extranjera</t>
  </si>
  <si>
    <t>Pérdida por Valuación de Pasivos Monetarios en Moneda Extranjera</t>
  </si>
  <si>
    <t>Caja Chica</t>
  </si>
  <si>
    <t>Bancos Varios Gs.</t>
  </si>
  <si>
    <t>Bancos Varios USD</t>
  </si>
  <si>
    <t>Sub-Total Cuenta Propia</t>
  </si>
  <si>
    <t>Cuenta Compensadora</t>
  </si>
  <si>
    <t>TOTAL DISPONIBILIDADES</t>
  </si>
  <si>
    <t>E) Créditos</t>
  </si>
  <si>
    <t xml:space="preserve">TOTAL  </t>
  </si>
  <si>
    <t>Comisión Colocación de Títulos</t>
  </si>
  <si>
    <t>Representación Obligacionista</t>
  </si>
  <si>
    <t>Servicios Financieros</t>
  </si>
  <si>
    <t>OTROS ACTIVOS CORRIENTES</t>
  </si>
  <si>
    <t>Anticipo Proveedores</t>
  </si>
  <si>
    <t>OTROS ACTIVOS NO CORRIENTES</t>
  </si>
  <si>
    <t>Servicios a Pagar Gs.</t>
  </si>
  <si>
    <t>Servicios a Pagar USD</t>
  </si>
  <si>
    <t>Tarjeta de Crédito</t>
  </si>
  <si>
    <t>Anticipo de Cliente</t>
  </si>
  <si>
    <t>Jessica Díaz</t>
  </si>
  <si>
    <t>Ingresos Varios por Asesoría.</t>
  </si>
  <si>
    <t>Servicios de Representación</t>
  </si>
  <si>
    <t>Ingresos Operativos Varios</t>
  </si>
  <si>
    <t>Gastos Bursátiles</t>
  </si>
  <si>
    <t>Aranceles CNV-SEPRELAD</t>
  </si>
  <si>
    <t>Fidelización</t>
  </si>
  <si>
    <t>Gastos Varios de Comercialización</t>
  </si>
  <si>
    <t>Gastos de Consumición</t>
  </si>
  <si>
    <t>Gastos Varios de Administración</t>
  </si>
  <si>
    <t>Gastos Varios</t>
  </si>
  <si>
    <t>Gastos al Personal</t>
  </si>
  <si>
    <t>Nota 6 – Información Referente a Contingencias y Compromisos</t>
  </si>
  <si>
    <t>Nota 7 – Hechos posteriores al Cierre del Ejercicio:</t>
  </si>
  <si>
    <t>Nota 8 – Limitación a la libre disponibilidad de los activos o del patrimonio y cualquier restricción al derecho de propiedad.</t>
  </si>
  <si>
    <t>La empresa no cuenta con ningún tipo de limitación a libre disposición de los activos o de patrimonio, tampoco existe restricciones al derecho de la propiedad.</t>
  </si>
  <si>
    <t>Nota 9 – Cambios Contables</t>
  </si>
  <si>
    <t>Nota 10 – Restricciones para distribución de Utilidades</t>
  </si>
  <si>
    <t>Nota 11 – Sanciones</t>
  </si>
  <si>
    <t>La empresa no cuenta con ningún tipo de sanciones a la fecha del presente informe.</t>
  </si>
  <si>
    <t>Nota 12 – Cuentas de Orden</t>
  </si>
  <si>
    <t>Juana Galeano</t>
  </si>
  <si>
    <t>EMISOR</t>
  </si>
  <si>
    <t>TIPO DE TÍTULO</t>
  </si>
  <si>
    <t>VALOR NOMINAL UNITARIO</t>
  </si>
  <si>
    <t>VALOR CONTABLE</t>
  </si>
  <si>
    <t>SUB TOTAL GS</t>
  </si>
  <si>
    <t>SUB TOTAL USD</t>
  </si>
  <si>
    <t>TIPO DE CAMBIO</t>
  </si>
  <si>
    <t>SUB TOTAL EN GS</t>
  </si>
  <si>
    <t xml:space="preserve">R U B R O </t>
  </si>
  <si>
    <t>VALORES ORIGINALES</t>
  </si>
  <si>
    <t>DEPRECIACIONES</t>
  </si>
  <si>
    <t>NETO RESULTANTE</t>
  </si>
  <si>
    <t>Valores al inicio</t>
  </si>
  <si>
    <t>Altas</t>
  </si>
  <si>
    <t>Bajas</t>
  </si>
  <si>
    <t>Valores al Cierre</t>
  </si>
  <si>
    <t>Acumuladas al inicio</t>
  </si>
  <si>
    <t>Acumuladas al Cierre</t>
  </si>
  <si>
    <t>Bienes de uso e intangible</t>
  </si>
  <si>
    <t>Muebles y Útiles</t>
  </si>
  <si>
    <t>Equipos de Oficina</t>
  </si>
  <si>
    <t>Equipos de Informática</t>
  </si>
  <si>
    <t>Instalaciones</t>
  </si>
  <si>
    <t>Mejoras en Predio Ajeno</t>
  </si>
  <si>
    <t>Maquinarias y Equipos</t>
  </si>
  <si>
    <t>NOTAS A LOS ESTADOS CONTABLES NOTA 5 (INCISO A a I)</t>
  </si>
  <si>
    <t>NOTAS A LOS ESTADOS CONTABLES (NOTA 1 a NOTA 4)</t>
  </si>
  <si>
    <t>CUENTA DE ORDEN</t>
  </si>
  <si>
    <t>Cuenta de Orden</t>
  </si>
  <si>
    <t>Gerente de Estructuraciones</t>
  </si>
  <si>
    <t>Auditoría Interna</t>
  </si>
  <si>
    <t>B) Posición en Moneda Extranjera</t>
  </si>
  <si>
    <t>Cadiem Casa de Bolsa S.A.</t>
  </si>
  <si>
    <t>CADIEM Casa de Bolsa S.A. tiene por objeto efectuar todas las actividades, operaciones y servicios que sean compatibles con la actividad de intermediación en el mercado de valores y cualquier otra actividad permitida que previamente, de manera general, lo autorice la Comisión Nacional de Valores.
Fue constituida por Escritura Pública Nro. 334, de fecha 12.11.2003, pasada ante la Escribana Pública Katia Ayala Ratti, e inscripta en los Registros Públicos de Personas Jurídicas y Asociaciones, en fecha 23.12.2003. Modificación de Estatutos: Primera modificación: En el Registro Público de Comercio No.291, Serie E, Folio 2581 y sgtes, por Escritura Pública No. 1 del 02.01.2007, Folio 2 y sgtes, pasada por el Escribano Luis Enrique Peroni. Segunda modificación: En el Registro Público de Comercio Número 688, Serie G, folio 5942 del 23/12/2011. Tercera modificación: En el Registro Público de Comercio Número 147, Serie E, folio 1652 y sgtes de fecha 16/02/2015. Cuarta modificación: En el Registro Público de Comercio Número 1, Serie Comercial, folio 1/15 de fecha 17/08/2017, reingreso 19/09/2017.
Habilitada por la Comisión Nacional de Valores para operar como Intermediaria en el Mercado de Valores, llevando la Nomenclatura CB (Casa de Bolsa) seguido de la numeración 017, por Resolución No. 754/04 Acta No. 04/04 de fecha 19.01.2004, e igualmente inscripta en la Bolsa de Valores y Productos de Asunción S.A. por Resolución No. 524/04 de fecha 26.01.2004.</t>
  </si>
  <si>
    <t>Sindico</t>
  </si>
  <si>
    <t>Las previsiones para cuentas de dudoso cobro se determinan anualmente sobre la base del estudio de la cartera de clientes realizado con el objeto de determinar la porción no recuperable de las cuentas por cobrar.</t>
  </si>
  <si>
    <t>3.4 Política de Bienes de Uso</t>
  </si>
  <si>
    <t>3.5 Política de Reconocimiento de Ingresos y Egresos</t>
  </si>
  <si>
    <t>ANEXO I</t>
  </si>
  <si>
    <t>BIENES DE USO - ANEXO II</t>
  </si>
  <si>
    <t>CARTERA DE INVERSIONES - ANEXO I</t>
  </si>
  <si>
    <t>ANEXO II</t>
  </si>
  <si>
    <r>
      <t>Acreedores Varios:</t>
    </r>
    <r>
      <rPr>
        <sz val="11"/>
        <color theme="1"/>
        <rFont val="Museo Sans 100"/>
        <family val="3"/>
      </rPr>
      <t xml:space="preserve"> La composición es la siguiente</t>
    </r>
  </si>
  <si>
    <r>
      <t xml:space="preserve">D) Disponibilidades: </t>
    </r>
    <r>
      <rPr>
        <sz val="11"/>
        <color theme="1"/>
        <rFont val="Museo Sans 100"/>
        <family val="3"/>
      </rPr>
      <t>La cuenta disponibilidades está compuesta por valores de Cuenta Propia y valores de Cuentas Compensadoras, que de detallan a continuación.</t>
    </r>
  </si>
  <si>
    <r>
      <t>Deudores por Intermediación:</t>
    </r>
    <r>
      <rPr>
        <sz val="11"/>
        <color theme="1"/>
        <rFont val="Museo Sans 100"/>
        <family val="3"/>
      </rPr>
      <t xml:space="preserve"> La composición es la siguiente</t>
    </r>
  </si>
  <si>
    <r>
      <t>Préstamos Financieros:</t>
    </r>
    <r>
      <rPr>
        <sz val="11"/>
        <color theme="1"/>
        <rFont val="Museo Sans 100"/>
        <family val="3"/>
      </rPr>
      <t xml:space="preserve"> Préstamos a Corto Plazo</t>
    </r>
  </si>
  <si>
    <r>
      <t xml:space="preserve">6.2         </t>
    </r>
    <r>
      <rPr>
        <b/>
        <u/>
        <sz val="11"/>
        <color theme="1"/>
        <rFont val="Museo Sans 100"/>
        <family val="3"/>
      </rPr>
      <t>Personas Vinculadas</t>
    </r>
  </si>
  <si>
    <t>3.7 Política de Valuación de las Inversiones de Largo Plazo</t>
  </si>
  <si>
    <r>
      <t xml:space="preserve">B) Contingencias Legales: </t>
    </r>
    <r>
      <rPr>
        <sz val="11"/>
        <color theme="1"/>
        <rFont val="Museo Sans 100"/>
        <family val="3"/>
      </rPr>
      <t>La empresa no cuenta con juicios ni otras acciones que comprometa a la libre disponibilidad de sus bienes ni al libre desarrollo de sus actividades comerciales.</t>
    </r>
  </si>
  <si>
    <t>Prov. p/ Pago de Gratificaciones</t>
  </si>
  <si>
    <t>Entre la fecha de cierre del trimestre y la fecha de emisión de estos estados financieros, no han ocurrido otros hechos significativos de carácter financiero o de otra índole que afecten la situación patrimonial y financiera o los resultados de la Sociedad.</t>
  </si>
  <si>
    <t>Deudores Crédito Gs.</t>
  </si>
  <si>
    <t>Deudores Crédito USD</t>
  </si>
  <si>
    <t>Acreedor Gs.</t>
  </si>
  <si>
    <t>Acreedor USD</t>
  </si>
  <si>
    <t>INGRESOS OPERATIVOS</t>
  </si>
  <si>
    <t>Comisiones por Operación en Rueda</t>
  </si>
  <si>
    <t>Ingresos por Asesoría Financiera</t>
  </si>
  <si>
    <t>Ingresos por Intereses y Dividendos de Cartera Propia</t>
  </si>
  <si>
    <t>GASTOS OPERATIVOS</t>
  </si>
  <si>
    <t>Gastos por Comisiones y Servicios</t>
  </si>
  <si>
    <t>RESULTADO OPERATIVO BRUTO</t>
  </si>
  <si>
    <t>GASTOS DE COMERCIALIZACIÓN</t>
  </si>
  <si>
    <t>Publicidad</t>
  </si>
  <si>
    <t>GASTOS DE ADMINISTRACIÓN</t>
  </si>
  <si>
    <t>Servicios Personales</t>
  </si>
  <si>
    <t>Previsión, Amortización y Depreciaciones</t>
  </si>
  <si>
    <t>Mantenimiento</t>
  </si>
  <si>
    <t>Alquileres</t>
  </si>
  <si>
    <t>Gastos Generales</t>
  </si>
  <si>
    <t>Seguros</t>
  </si>
  <si>
    <t>Multas</t>
  </si>
  <si>
    <t>Impuestos, Tasas y Contribuciones</t>
  </si>
  <si>
    <t>RESULTADO OPERATIVO NETO</t>
  </si>
  <si>
    <t>RESULTADOS FINANCIEROS</t>
  </si>
  <si>
    <t>Generados por Activos</t>
  </si>
  <si>
    <t>Generados por Pasivos</t>
  </si>
  <si>
    <t>IMPUESTO A LA RENTA</t>
  </si>
  <si>
    <t>RESULTADO DEL EJERCICIO</t>
  </si>
  <si>
    <t>Donaciones</t>
  </si>
  <si>
    <t>Contratos Forward - Valor USD</t>
  </si>
  <si>
    <t>Gastos de Viaje</t>
  </si>
  <si>
    <t>Honorarios</t>
  </si>
  <si>
    <t>Índice</t>
  </si>
  <si>
    <t>Gastos a Rendir</t>
  </si>
  <si>
    <t>Gastos a Devengar</t>
  </si>
  <si>
    <t>Revalúo del Periódo</t>
  </si>
  <si>
    <t>Depreciación del Periódo</t>
  </si>
  <si>
    <t>NOTAS A LOS ESTADOS CONTABLES (NOTA 6 a NOTA 12)</t>
  </si>
  <si>
    <t>INTAGIBLES - ANEXO III</t>
  </si>
  <si>
    <t>ANEXO III</t>
  </si>
  <si>
    <r>
      <t>Las 12 notas -</t>
    </r>
    <r>
      <rPr>
        <i/>
        <sz val="10"/>
        <color rgb="FFFF0000"/>
        <rFont val="Museo Sans 100"/>
        <family val="3"/>
      </rPr>
      <t xml:space="preserve"> </t>
    </r>
    <r>
      <rPr>
        <i/>
        <sz val="10"/>
        <color theme="1"/>
        <rFont val="Museo Sans 100"/>
        <family val="3"/>
      </rPr>
      <t>Anexo I - Anexo II - Anexo III - Anexo de Capital que acompañan forman parte integral de los estados financieros.</t>
    </r>
  </si>
  <si>
    <t>Las 12 notas - Anexo I - Anexo II - Anexo III - Anexo de Capital que acompañan forman parte integral de los estados financieros.</t>
  </si>
  <si>
    <t>La empresa, una vez aprobada por asamblea y retenido el Impuesto a los Dividendos y Utilidades (IDU) según esta reglamentada en el Título II de la Ley 6380/19, distribuye sin ninguna restricción las utilidades disponibles al cierre de cada periodo.</t>
  </si>
  <si>
    <t>BALANCE GENERAL CONSOLIDADO</t>
  </si>
  <si>
    <t>Patrimonio Neto</t>
  </si>
  <si>
    <t>Activos Intangibles</t>
  </si>
  <si>
    <t>Reserva</t>
  </si>
  <si>
    <t>Resultado</t>
  </si>
  <si>
    <t>Ingresos por Administración de Fondos</t>
  </si>
  <si>
    <t>Arancel y Fondo de Garantía</t>
  </si>
  <si>
    <t>UTILIDAD O (PERDIDA)</t>
  </si>
  <si>
    <t>Administración de Fondos</t>
  </si>
  <si>
    <t>Impuestos</t>
  </si>
  <si>
    <t>CANTIDAD</t>
  </si>
  <si>
    <t>VALOR NOMINAL</t>
  </si>
  <si>
    <r>
      <t xml:space="preserve">6.1         </t>
    </r>
    <r>
      <rPr>
        <b/>
        <u/>
        <sz val="11"/>
        <color theme="1"/>
        <rFont val="Museo Sans 100"/>
        <family val="3"/>
      </rPr>
      <t>Vinculada Controlada</t>
    </r>
  </si>
  <si>
    <t>3.1 Base de Preparación de los Estados Contables Consolidados</t>
  </si>
  <si>
    <t>(En Guaraníes)</t>
  </si>
  <si>
    <t>Las inversiones a largo plazo se evalúan según su costo histórico más lo que resultare del VPP, exceptuando las acciones de la BVPASA que se valoriza según el Art. 3, Capítulo 1, Título 3 de la Resolución CNV CG N° 06/19.</t>
  </si>
  <si>
    <t>Tipo de cambio comprador</t>
  </si>
  <si>
    <t xml:space="preserve">Tipo de cambio vendedor       </t>
  </si>
  <si>
    <t>Sub-total</t>
  </si>
  <si>
    <t>Préstamo USD</t>
  </si>
  <si>
    <t>Banco Itaú Paraguay S.A.</t>
  </si>
  <si>
    <t>Banco GNB Fusión</t>
  </si>
  <si>
    <t>T.C. SET</t>
  </si>
  <si>
    <t>Anexo I</t>
  </si>
  <si>
    <t>5.H</t>
  </si>
  <si>
    <t>Anexo II</t>
  </si>
  <si>
    <t>Anexo III</t>
  </si>
  <si>
    <t>5.K</t>
  </si>
  <si>
    <t>5.I</t>
  </si>
  <si>
    <t>VALOR ÚLTIMO REMATE</t>
  </si>
  <si>
    <t>Capital Emitido</t>
  </si>
  <si>
    <t>Capital Suscripto</t>
  </si>
  <si>
    <t>Valor Nominal</t>
  </si>
  <si>
    <t>Cambio
al</t>
  </si>
  <si>
    <t>Saldo
al</t>
  </si>
  <si>
    <t>Tipo
de
Cambio</t>
  </si>
  <si>
    <t>Monto
Ajustado</t>
  </si>
  <si>
    <t>Préstamos Gs</t>
  </si>
  <si>
    <t>Intermediación Negociación de Títulos</t>
  </si>
  <si>
    <t>Acción de de Bolsa de Valores</t>
  </si>
  <si>
    <t xml:space="preserve">A la fecha del informe no existen cambios de políticas y procedimientos que comunicar en relación con el periodo anterior ni al periodo comparado </t>
  </si>
  <si>
    <t>No se incurrió a ningún cambio en el procedimiento en la aplicación contable y/o estimación contable en referencia a los estados contables anteriores al presente.</t>
  </si>
  <si>
    <t>Créditos al Personal</t>
  </si>
  <si>
    <t>Forward</t>
  </si>
  <si>
    <t>Crédito Fiscal</t>
  </si>
  <si>
    <t>Acreedores Vto Títulos</t>
  </si>
  <si>
    <t>Aporte Patronal</t>
  </si>
  <si>
    <t>Presidente con el 21,56% de los Votos - 12,21% del Capital</t>
  </si>
  <si>
    <t>Vice-Presidente con el 21,56% de los Votos – 12,21% del Capital</t>
  </si>
  <si>
    <t>Director con el 21,56% de los Votos – 12,34 % del Capital</t>
  </si>
  <si>
    <t>El capital social se fija en Gs. 60.000.000.000 según Acta de Asamblea N° 34 de fecha 25/03/2022, distribuido en 60.000 acciones nominativas con Valor Nominal Gs. 1.000.000, de Clase Ordinaria Voto Múltiple (OVM) Ordinaria Simple (OS) y Preferidas.</t>
  </si>
  <si>
    <t>Gs. 60.000.000.000</t>
  </si>
  <si>
    <t>Gs. 44.797.000.000</t>
  </si>
  <si>
    <t>Gs. 35.629.000.000</t>
  </si>
  <si>
    <t>NOTAS A LOS ESTADOS CONTABLES NOTA 5 (INCISO K a V)</t>
  </si>
  <si>
    <t>Ingresos con Personas Relacionadas</t>
  </si>
  <si>
    <t>VALOR LIBRO DE ACCIÓN</t>
  </si>
  <si>
    <t>Accionista con el 21,52% de los Votos – 12,25 % del Capital</t>
  </si>
  <si>
    <r>
      <t xml:space="preserve">C) Garantías Constituidas: </t>
    </r>
    <r>
      <rPr>
        <sz val="11"/>
        <rFont val="Museo Sans 100"/>
        <family val="3"/>
      </rPr>
      <t>La empresa cuenta con un Seguro de Caución “Desempeño de una Actividad o Profesión”, Póliza N°.: 007.1514.002210/000 con la Consolidada S.A. de Seguros vigente desde 05/07/2022 al 05/07/2023, por valor de Gs. 637.576.750-</t>
    </r>
  </si>
  <si>
    <t>Valuación Acción BVA</t>
  </si>
  <si>
    <t>Total Activo</t>
  </si>
  <si>
    <t>Total Pasivo</t>
  </si>
  <si>
    <t>POSICIÓN NETA</t>
  </si>
  <si>
    <t>Banco Cuenta Propia Gs.</t>
  </si>
  <si>
    <t>Banco Visión S.A.E.C.A.</t>
  </si>
  <si>
    <t>Banco GNB Paraguay S.A.</t>
  </si>
  <si>
    <t>Banco Regional S.A.E.C.A.</t>
  </si>
  <si>
    <t>Banco Continental S.A.E.C.A.</t>
  </si>
  <si>
    <t>Banco BASA S.A.</t>
  </si>
  <si>
    <t>Financiera UENO S.A.E.C.A.</t>
  </si>
  <si>
    <t>Banco Atlas S.A.</t>
  </si>
  <si>
    <t>Bancop S.A.</t>
  </si>
  <si>
    <t>Banco Cuenta Propia USD</t>
  </si>
  <si>
    <t>Visión Banco S.A.E.C.A..</t>
  </si>
  <si>
    <t>Banco Itaú Paraguay S.A..</t>
  </si>
  <si>
    <t>Banco GNB Paraguay S.A..</t>
  </si>
  <si>
    <t>Banco Familiar S.A.E.C.A.</t>
  </si>
  <si>
    <t>Banco BASA S.A..</t>
  </si>
  <si>
    <t>Banco Atlas S.A..</t>
  </si>
  <si>
    <t>Sudameris Bank S.A.E.C.A..</t>
  </si>
  <si>
    <t>Banco Continental S.A.E.C.A..</t>
  </si>
  <si>
    <t>Interfisa Banco S.A.E.C.A.</t>
  </si>
  <si>
    <t>Solar Ahorro y Finanzas S.A.E.C.A..</t>
  </si>
  <si>
    <t>Banco Nacional de Fomento</t>
  </si>
  <si>
    <t>Sub-Total Cuenta Propia USD</t>
  </si>
  <si>
    <t>Banco Itaú Paraguay S.A. Gs.</t>
  </si>
  <si>
    <t>Banco Itaú Paraguay S.A. USD</t>
  </si>
  <si>
    <t>Sub-Total Cuenta Compesadora</t>
  </si>
  <si>
    <t>Deudores por Operación</t>
  </si>
  <si>
    <t>Anticipo Impuesto a la Renta</t>
  </si>
  <si>
    <t>Garantía de Alquiler</t>
  </si>
  <si>
    <t>Línea de Sobregiro</t>
  </si>
  <si>
    <t>Banco Familiar</t>
  </si>
  <si>
    <t>TOTAL BANCOS</t>
  </si>
  <si>
    <t>Operación en Reporto</t>
  </si>
  <si>
    <t>Fecha Op.</t>
  </si>
  <si>
    <t>Cod. Negociación</t>
  </si>
  <si>
    <t>Moneda</t>
  </si>
  <si>
    <t>Monto Contable</t>
  </si>
  <si>
    <t>Plazo</t>
  </si>
  <si>
    <t>Fecha de Vencimiento</t>
  </si>
  <si>
    <t>PYCAT04F3062</t>
  </si>
  <si>
    <t>Guaraní</t>
  </si>
  <si>
    <t>PYTNA02F1255</t>
  </si>
  <si>
    <t>SUB-TOTAL OPERACIÓN EN REPORTO Gs</t>
  </si>
  <si>
    <t>SUB-TOTAL OPERACIÓN EN REPORTO USD</t>
  </si>
  <si>
    <t>TOTAL OPERACIÓN EN REPORTO</t>
  </si>
  <si>
    <t>PYBAM01F2487</t>
  </si>
  <si>
    <t>PYSUD01F2204</t>
  </si>
  <si>
    <t>Fondo de Garantía - Aranceles</t>
  </si>
  <si>
    <t>Intereses y Gastos Op Repo</t>
  </si>
  <si>
    <t>Documentos y Cuentas por Pagar</t>
  </si>
  <si>
    <t>Bancop</t>
  </si>
  <si>
    <t>Banco Rio</t>
  </si>
  <si>
    <t>Banco Morgan Stanley</t>
  </si>
  <si>
    <t>Mantenimiento Bursátil</t>
  </si>
  <si>
    <t>Intereses a Pagar</t>
  </si>
  <si>
    <t>(-) Intereses a Devengar</t>
  </si>
  <si>
    <t xml:space="preserve">Banco Regional </t>
  </si>
  <si>
    <t>Banco Itaú Paraguay</t>
  </si>
  <si>
    <t>Banco Regional</t>
  </si>
  <si>
    <t>Aranceles y Fondo de Garantía</t>
  </si>
  <si>
    <t>Al 31 de diciembre de 2019 los bienes de uso se exponen a su costo histórico revaluado a partir del año siguiente al de su incorporación, de acuerdo con lo establecido en el artículo 12 de la Ley N.º 125/91, menos la correspondiente depreciación acumulada. El incremento neto por revaluación se acredita a la cuenta Reserva de Revalúo del patrimonio neto. La depreciación de los bienes de uso es calculada por el método de línea recta a partir del año siguiente de su incorporación, aplicando las tasas anuales determinadas con base en la vida útil de los bienes.
A partir del ejercicio 2020, los bienes de uso se exponen a su costo histórico, revaluado hasta el 31 de diciembre de 2019, menos la correspondiente depreciación acumulada de acuerdo con lo establecido en la Ley 6.380/19. La cuota de depreciación es calculada por el método de línea recta sobre el valor neto contable menos el valor residual de los bienes al 31 de diciembre de 2019, lo que implica un cambio en la base de cálculo de la depreciación respecto al ejercicio anterior. El valor residual es calculado sobre el valor neto contable de los bienes al 31 de diciembre de 2019.
De acuerdo con lo establecido por la Ley 6.380/19, el Poder Ejecutivo podrá establecer el revalúo obligatorio de los bienes del activo fijo, cuando la variación del Índice de Precios al Consumo determinado por el Banco Central del Paraguay alcance al menos el 20% acumulado a partir del ejercicio 2019. El reconocimiento del revalúo obligatorio formará parte de una reserva patrimonial cuyo único destino podrá ser la capitalización.</t>
  </si>
  <si>
    <r>
      <t>F) Otros Activos Corrientes y No Corrientes:</t>
    </r>
    <r>
      <rPr>
        <sz val="11"/>
        <color theme="1"/>
        <rFont val="Museo Sans 100"/>
        <family val="3"/>
      </rPr>
      <t xml:space="preserve"> La composición es la siguiente</t>
    </r>
  </si>
  <si>
    <t>G) Préstamos Financieros (corto y largo plazo)</t>
  </si>
  <si>
    <t>H) Documentos y Cuentas por Pagar (corto y largo plazo)</t>
  </si>
  <si>
    <r>
      <t>I) Otros Pasivos Corrientes y No Corrientes:</t>
    </r>
    <r>
      <rPr>
        <sz val="11"/>
        <color theme="1"/>
        <rFont val="Museo Sans 100"/>
        <family val="3"/>
      </rPr>
      <t xml:space="preserve"> La composición es la siguiente</t>
    </r>
  </si>
  <si>
    <t>J) Ingresos Operativos</t>
  </si>
  <si>
    <t>K) Otros Gastos Operativos, de Comercialización y de Administración</t>
  </si>
  <si>
    <t>5.F</t>
  </si>
  <si>
    <t>5.G</t>
  </si>
  <si>
    <t>5.J</t>
  </si>
  <si>
    <t>Operación por Venta de Cartera Propia</t>
  </si>
  <si>
    <t>Información al 31/03/2023</t>
  </si>
  <si>
    <t>Correspondiente al 31/03/2023, presentado en forma comparativa con el ejercicio cerrado al 31/12/2022</t>
  </si>
  <si>
    <t>Notas a los Estados Contables al 31 de marzo de 2023</t>
  </si>
  <si>
    <t>Los estados financieros consolidados por el ejercicio finalizado el 31 de marzo de 2023 han sido preparados de acuerdo con las Normas emitidas por el Consejo de Contadores Públicos del Paraguay y se presentan en Guaraníes.
Los estados financieros consolidados comprenden los estados financieros de la Sociedad y su controlada. 
Los estados financieros de la controlada son elaborados al mismo período y aplican las políticas contables consistentes. 
Todos los saldos, ingresos y costos, ganancias y pérdidas mantenidos entre sí han sido eliminados.</t>
  </si>
  <si>
    <r>
      <t xml:space="preserve">A) Compromisos Directos: </t>
    </r>
    <r>
      <rPr>
        <sz val="11"/>
        <color theme="1"/>
        <rFont val="Museo Sans 100"/>
        <family val="3"/>
      </rPr>
      <t>Al 31 de marzo del 2023 no existen compromisos directos relevantes que informar o detallar en la presente nota.</t>
    </r>
  </si>
  <si>
    <t>Cuadro de Bienes de Uso al 31 de Marzo del 2023</t>
  </si>
  <si>
    <t>Cuadro de Intangibles al 31 de Marzo del 2023</t>
  </si>
  <si>
    <t>Garantía Fiduciaría</t>
  </si>
  <si>
    <t>Dividendo a Pagar</t>
  </si>
  <si>
    <t>Manejo de Archivos</t>
  </si>
  <si>
    <t>BIOTEC DEL PARAGUAY S.A.</t>
  </si>
  <si>
    <t>SACI H. PETERSEN</t>
  </si>
  <si>
    <t>ELECTROBAN</t>
  </si>
  <si>
    <t>LCR S.A.E.C.A. (Ueno Holding SAECA)</t>
  </si>
  <si>
    <t>IZAGUIRRE BARRAIL INVERSORA S.A.E.C.A.</t>
  </si>
  <si>
    <t>MERCOESTE S.A.E.C.A.</t>
  </si>
  <si>
    <t>MINISTERIO DE HACIENDA</t>
  </si>
  <si>
    <t>LIBRERÍA Y PAPELERÍA NOVA S.A.</t>
  </si>
  <si>
    <t>BANCO BASA S.A.</t>
  </si>
  <si>
    <t>BANCO ITAU PARAGUAY SA</t>
  </si>
  <si>
    <t>BANCO NACIONAL DE FOMENTO</t>
  </si>
  <si>
    <t>FINANCIERA UENO SAECA</t>
  </si>
  <si>
    <t>FINANCIERA FINEXPAR SAECA</t>
  </si>
  <si>
    <t>OPERACIONES EN REPORTO</t>
  </si>
  <si>
    <t>TERRENOS</t>
  </si>
  <si>
    <t>ELECTROBAN S.A.E.C.A</t>
  </si>
  <si>
    <t>ITTI SAECA</t>
  </si>
  <si>
    <t>VISION BANCO SAECA</t>
  </si>
  <si>
    <t>MERCOESTE SAECA</t>
  </si>
  <si>
    <t>TELEFONIA CELULAR DEL PARAGUAY S.A.E.</t>
  </si>
  <si>
    <t>Bono</t>
  </si>
  <si>
    <t xml:space="preserve">Bono </t>
  </si>
  <si>
    <t>CDA</t>
  </si>
  <si>
    <t>Reporto</t>
  </si>
  <si>
    <t>Titulo</t>
  </si>
  <si>
    <t>ACCIONES</t>
  </si>
  <si>
    <t>BONOS</t>
  </si>
  <si>
    <t>REPO</t>
  </si>
  <si>
    <t>ALEMAN PARAGUAYO CANADIENSE S.A.</t>
  </si>
  <si>
    <t>GRUPO VAZQUEZ S.A.E.</t>
  </si>
  <si>
    <t>SUDAMERIS BANK S.A.E.C.A.</t>
  </si>
  <si>
    <t>BANCO REGIONAL SAECA</t>
  </si>
  <si>
    <t>DEUDA PRIVADA</t>
  </si>
  <si>
    <t>FINEXPAR S.A.E.C.A.</t>
  </si>
  <si>
    <t>Pagaré</t>
  </si>
  <si>
    <t>B.V.P.A. S.A.</t>
  </si>
  <si>
    <t>Acciones Ordinarias</t>
  </si>
  <si>
    <t>CAJA DE VALORES DEL PARAGUAY</t>
  </si>
  <si>
    <t>Cartera de Inversiones al 31/03/2023 comparativo al 31/12/2022</t>
  </si>
  <si>
    <t>Licencias</t>
  </si>
  <si>
    <r>
      <rPr>
        <b/>
        <sz val="16"/>
        <color theme="1"/>
        <rFont val="Museo Sans 100"/>
        <family val="3"/>
      </rPr>
      <t xml:space="preserve">ESTADOS FINANCIEROS
CONSOLIDADO
CADIEM CASA DE BOLSA S.A.
</t>
    </r>
    <r>
      <rPr>
        <u/>
        <sz val="14"/>
        <color theme="1"/>
        <rFont val="Museo Sans 100"/>
        <family val="3"/>
      </rPr>
      <t>s/ Res. N° 35/2023</t>
    </r>
  </si>
  <si>
    <r>
      <t>Acreedores Por Intermediación:</t>
    </r>
    <r>
      <rPr>
        <sz val="11"/>
        <color theme="1"/>
        <rFont val="Museo Sans 100"/>
        <family val="3"/>
      </rPr>
      <t xml:space="preserve"> La composición es la siguiente</t>
    </r>
  </si>
  <si>
    <t>Los estados contables fueron aprobados por Acta de Directorio N° 208 de fecha 05/05/2023 sin ninguna observación que mencionar.</t>
  </si>
  <si>
    <r>
      <t xml:space="preserve">Los montos expuestos de las cuentas de orden como parte de la información de los estados contables corresponden a:
</t>
    </r>
    <r>
      <rPr>
        <b/>
        <sz val="11"/>
        <rFont val="Museo Sans 100"/>
        <family val="3"/>
      </rPr>
      <t>-</t>
    </r>
    <r>
      <rPr>
        <sz val="11"/>
        <rFont val="Museo Sans 100"/>
        <family val="3"/>
      </rPr>
      <t>Títulos de Capital y Cupones de Intereses de Certificados de Depósitos de Ahorro, Acciones y Pagarés. Estos valores se encuentran resguardados en la caja fuerte de una entidad bancaria.
-Forward por Dólares Americanos 2.800.000 con el Sudameris Bank S.AE.C.A. con fecha inicio 01/02/2023 y fin 31/03/2023 a un tipo de cambio final de Gs 7.339,00 cada USD 1</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1" formatCode="_ * #,##0_ ;_ * \-#,##0_ ;_ * &quot;-&quot;_ ;_ @_ "/>
    <numFmt numFmtId="164" formatCode="_(* #,##0_);_(* \(#,##0\);_(* &quot;-&quot;_);_(@_)"/>
    <numFmt numFmtId="165" formatCode="#,##0_);\(#,##0\);\ &quot;-&quot;_)"/>
    <numFmt numFmtId="166" formatCode="_(* #,##0.00_);_(* \(#,##0.00\);_(* &quot;-&quot;_);_(@_)"/>
    <numFmt numFmtId="167" formatCode="_ * #,##0.00_ ;_ * \-#,##0.00_ ;_ * &quot;-&quot;_ ;_ @_ "/>
    <numFmt numFmtId="168" formatCode="_-* #,##0_-;\-* #,##0_-;_-* &quot;-&quot;_-;_-@_-"/>
  </numFmts>
  <fonts count="27" x14ac:knownFonts="1">
    <font>
      <sz val="11"/>
      <color theme="1"/>
      <name val="Calibri"/>
      <family val="2"/>
      <scheme val="minor"/>
    </font>
    <font>
      <sz val="11"/>
      <color theme="1"/>
      <name val="Calibri"/>
      <family val="2"/>
      <scheme val="minor"/>
    </font>
    <font>
      <u/>
      <sz val="11"/>
      <color theme="10"/>
      <name val="Calibri"/>
      <family val="2"/>
      <scheme val="minor"/>
    </font>
    <font>
      <sz val="10"/>
      <name val="Arial"/>
      <family val="2"/>
    </font>
    <font>
      <sz val="10"/>
      <name val="Verdana"/>
      <family val="2"/>
    </font>
    <font>
      <sz val="11"/>
      <color theme="1"/>
      <name val="Museo Sans 100"/>
      <family val="3"/>
    </font>
    <font>
      <b/>
      <sz val="16"/>
      <color theme="1"/>
      <name val="Museo Sans 100"/>
      <family val="3"/>
    </font>
    <font>
      <u/>
      <sz val="14"/>
      <color theme="1"/>
      <name val="Museo Sans 100"/>
      <family val="3"/>
    </font>
    <font>
      <u/>
      <sz val="11"/>
      <color theme="10"/>
      <name val="Museo Sans 100"/>
      <family val="3"/>
    </font>
    <font>
      <b/>
      <u/>
      <sz val="11"/>
      <color theme="1"/>
      <name val="Museo Sans 100"/>
      <family val="3"/>
    </font>
    <font>
      <b/>
      <sz val="11"/>
      <color theme="1"/>
      <name val="Museo Sans 100"/>
      <family val="3"/>
    </font>
    <font>
      <sz val="10"/>
      <color theme="1"/>
      <name val="Museo Sans 100"/>
      <family val="3"/>
    </font>
    <font>
      <b/>
      <sz val="11"/>
      <color rgb="FF000000"/>
      <name val="Museo Sans 100"/>
      <family val="3"/>
    </font>
    <font>
      <b/>
      <sz val="11"/>
      <name val="Museo Sans 100"/>
      <family val="3"/>
    </font>
    <font>
      <sz val="11"/>
      <name val="Museo Sans 100"/>
      <family val="3"/>
    </font>
    <font>
      <sz val="8"/>
      <color theme="1"/>
      <name val="Museo Sans 100"/>
      <family val="3"/>
    </font>
    <font>
      <b/>
      <sz val="8"/>
      <color theme="1"/>
      <name val="Museo Sans 100"/>
      <family val="3"/>
    </font>
    <font>
      <i/>
      <sz val="10"/>
      <color theme="1"/>
      <name val="Museo Sans 100"/>
      <family val="3"/>
    </font>
    <font>
      <b/>
      <i/>
      <sz val="11"/>
      <name val="Museo Sans 100"/>
      <family val="3"/>
    </font>
    <font>
      <b/>
      <sz val="11"/>
      <color indexed="8"/>
      <name val="Museo Sans 100"/>
      <family val="3"/>
    </font>
    <font>
      <sz val="11"/>
      <color indexed="8"/>
      <name val="Museo Sans 100"/>
      <family val="3"/>
    </font>
    <font>
      <b/>
      <sz val="10"/>
      <color indexed="8"/>
      <name val="Museo Sans 100"/>
      <family val="3"/>
    </font>
    <font>
      <b/>
      <u/>
      <sz val="11"/>
      <color indexed="8"/>
      <name val="Museo Sans 100"/>
      <family val="3"/>
    </font>
    <font>
      <i/>
      <sz val="10"/>
      <color rgb="FFFF0000"/>
      <name val="Museo Sans 100"/>
      <family val="3"/>
    </font>
    <font>
      <sz val="11"/>
      <color rgb="FFFF0000"/>
      <name val="Museo Sans 100"/>
      <family val="3"/>
    </font>
    <font>
      <u/>
      <sz val="11"/>
      <color theme="1"/>
      <name val="Museo Sans 100"/>
      <family val="3"/>
    </font>
    <font>
      <b/>
      <u val="singleAccounting"/>
      <sz val="11"/>
      <color theme="1"/>
      <name val="Museo Sans 100"/>
      <family val="3"/>
    </font>
  </fonts>
  <fills count="6">
    <fill>
      <patternFill patternType="none"/>
    </fill>
    <fill>
      <patternFill patternType="gray125"/>
    </fill>
    <fill>
      <patternFill patternType="solid">
        <fgColor theme="0"/>
        <bgColor indexed="64"/>
      </patternFill>
    </fill>
    <fill>
      <patternFill patternType="solid">
        <fgColor rgb="FFFFFFFF"/>
        <bgColor rgb="FF000000"/>
      </patternFill>
    </fill>
    <fill>
      <patternFill patternType="solid">
        <fgColor theme="4" tint="0.59999389629810485"/>
        <bgColor indexed="64"/>
      </patternFill>
    </fill>
    <fill>
      <patternFill patternType="solid">
        <fgColor theme="9" tint="0.39997558519241921"/>
        <bgColor indexed="64"/>
      </patternFill>
    </fill>
  </fills>
  <borders count="17">
    <border>
      <left/>
      <right/>
      <top/>
      <bottom/>
      <diagonal/>
    </border>
    <border>
      <left style="thin">
        <color indexed="64"/>
      </left>
      <right/>
      <top style="thin">
        <color indexed="64"/>
      </top>
      <bottom style="thin">
        <color indexed="64"/>
      </bottom>
      <diagonal/>
    </border>
    <border>
      <left/>
      <right/>
      <top style="thin">
        <color auto="1"/>
      </top>
      <bottom style="thin">
        <color auto="1"/>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style="thin">
        <color indexed="64"/>
      </top>
      <bottom/>
      <diagonal/>
    </border>
    <border>
      <left/>
      <right style="thin">
        <color indexed="64"/>
      </right>
      <top/>
      <bottom/>
      <diagonal/>
    </border>
    <border>
      <left style="thin">
        <color indexed="64"/>
      </left>
      <right/>
      <top/>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bottom/>
      <diagonal/>
    </border>
    <border>
      <left/>
      <right/>
      <top/>
      <bottom style="thin">
        <color indexed="64"/>
      </bottom>
      <diagonal/>
    </border>
    <border>
      <left style="thin">
        <color indexed="64"/>
      </left>
      <right/>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style="double">
        <color indexed="64"/>
      </bottom>
      <diagonal/>
    </border>
  </borders>
  <cellStyleXfs count="12">
    <xf numFmtId="0" fontId="0" fillId="0" borderId="0"/>
    <xf numFmtId="41" fontId="1" fillId="0" borderId="0" applyFont="0" applyFill="0" applyBorder="0" applyAlignment="0" applyProtection="0"/>
    <xf numFmtId="9" fontId="1" fillId="0" borderId="0" applyFont="0" applyFill="0" applyBorder="0" applyAlignment="0" applyProtection="0"/>
    <xf numFmtId="0" fontId="2" fillId="0" borderId="0" applyNumberFormat="0" applyFill="0" applyBorder="0" applyAlignment="0" applyProtection="0"/>
    <xf numFmtId="0" fontId="3" fillId="0" borderId="0"/>
    <xf numFmtId="0" fontId="3" fillId="0" borderId="0"/>
    <xf numFmtId="0" fontId="3" fillId="0" borderId="0"/>
    <xf numFmtId="41" fontId="1" fillId="0" borderId="0" applyFont="0" applyFill="0" applyBorder="0" applyAlignment="0" applyProtection="0"/>
    <xf numFmtId="0" fontId="4" fillId="0" borderId="0"/>
    <xf numFmtId="41"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cellStyleXfs>
  <cellXfs count="359">
    <xf numFmtId="0" fontId="0" fillId="0" borderId="0" xfId="0"/>
    <xf numFmtId="0" fontId="8" fillId="0" borderId="0" xfId="3" applyFont="1"/>
    <xf numFmtId="0" fontId="10" fillId="0" borderId="0" xfId="0" applyFont="1"/>
    <xf numFmtId="41" fontId="5" fillId="0" borderId="0" xfId="0" applyNumberFormat="1" applyFont="1"/>
    <xf numFmtId="0" fontId="13" fillId="0" borderId="4" xfId="6" applyFont="1" applyBorder="1" applyAlignment="1">
      <alignment horizontal="center" vertical="center" wrapText="1"/>
    </xf>
    <xf numFmtId="0" fontId="13" fillId="3" borderId="0" xfId="6" applyFont="1" applyFill="1" applyAlignment="1">
      <alignment horizontal="center" vertical="center" wrapText="1"/>
    </xf>
    <xf numFmtId="0" fontId="13" fillId="0" borderId="10" xfId="5" applyFont="1" applyBorder="1" applyAlignment="1">
      <alignment vertical="center"/>
    </xf>
    <xf numFmtId="165" fontId="14" fillId="0" borderId="10" xfId="5" applyNumberFormat="1" applyFont="1" applyBorder="1" applyAlignment="1">
      <alignment horizontal="right" vertical="center"/>
    </xf>
    <xf numFmtId="0" fontId="14" fillId="0" borderId="10" xfId="5" applyFont="1" applyBorder="1" applyAlignment="1">
      <alignment vertical="center"/>
    </xf>
    <xf numFmtId="0" fontId="14" fillId="0" borderId="12" xfId="5" applyFont="1" applyBorder="1" applyAlignment="1">
      <alignment vertical="center"/>
    </xf>
    <xf numFmtId="165" fontId="14" fillId="0" borderId="12" xfId="5" applyNumberFormat="1" applyFont="1" applyBorder="1" applyAlignment="1">
      <alignment horizontal="right" vertical="center"/>
    </xf>
    <xf numFmtId="41" fontId="14" fillId="0" borderId="12" xfId="1" applyFont="1" applyBorder="1" applyAlignment="1">
      <alignment horizontal="right" vertical="center"/>
    </xf>
    <xf numFmtId="0" fontId="14" fillId="0" borderId="9" xfId="5" applyFont="1" applyBorder="1" applyAlignment="1">
      <alignment vertical="center"/>
    </xf>
    <xf numFmtId="41" fontId="14" fillId="0" borderId="9" xfId="1" applyFont="1" applyBorder="1" applyAlignment="1">
      <alignment horizontal="right" vertical="center"/>
    </xf>
    <xf numFmtId="165" fontId="14" fillId="0" borderId="9" xfId="5" applyNumberFormat="1" applyFont="1" applyBorder="1" applyAlignment="1">
      <alignment horizontal="right" vertical="center"/>
    </xf>
    <xf numFmtId="165" fontId="13" fillId="0" borderId="4" xfId="5" applyNumberFormat="1" applyFont="1" applyBorder="1" applyAlignment="1">
      <alignment horizontal="right" vertical="center"/>
    </xf>
    <xf numFmtId="0" fontId="11" fillId="0" borderId="0" xfId="0" applyFont="1"/>
    <xf numFmtId="0" fontId="15" fillId="0" borderId="0" xfId="0" applyFont="1"/>
    <xf numFmtId="0" fontId="16" fillId="0" borderId="0" xfId="0" applyFont="1"/>
    <xf numFmtId="0" fontId="10" fillId="0" borderId="4" xfId="0" applyFont="1" applyBorder="1" applyAlignment="1">
      <alignment horizontal="center" vertical="center" wrapText="1"/>
    </xf>
    <xf numFmtId="17" fontId="12" fillId="0" borderId="4" xfId="0" applyNumberFormat="1" applyFont="1" applyBorder="1" applyAlignment="1">
      <alignment horizontal="center" vertical="center" wrapText="1"/>
    </xf>
    <xf numFmtId="0" fontId="10" fillId="0" borderId="0" xfId="0" applyFont="1" applyAlignment="1">
      <alignment horizontal="center" vertical="center" wrapText="1"/>
    </xf>
    <xf numFmtId="0" fontId="10" fillId="0" borderId="4" xfId="0" applyFont="1" applyBorder="1"/>
    <xf numFmtId="3" fontId="10" fillId="0" borderId="4" xfId="0" applyNumberFormat="1" applyFont="1" applyBorder="1" applyAlignment="1">
      <alignment horizontal="right"/>
    </xf>
    <xf numFmtId="0" fontId="10" fillId="0" borderId="10" xfId="0" applyFont="1" applyBorder="1"/>
    <xf numFmtId="0" fontId="5" fillId="0" borderId="12" xfId="0" applyFont="1" applyBorder="1"/>
    <xf numFmtId="41" fontId="5" fillId="0" borderId="12" xfId="1" applyFont="1" applyBorder="1"/>
    <xf numFmtId="41" fontId="5" fillId="0" borderId="10" xfId="1" applyFont="1" applyBorder="1"/>
    <xf numFmtId="41" fontId="5" fillId="0" borderId="9" xfId="1" applyFont="1" applyBorder="1"/>
    <xf numFmtId="3" fontId="10" fillId="0" borderId="10" xfId="0" applyNumberFormat="1" applyFont="1" applyBorder="1" applyAlignment="1">
      <alignment horizontal="right"/>
    </xf>
    <xf numFmtId="41" fontId="10" fillId="0" borderId="4" xfId="1" applyFont="1" applyBorder="1"/>
    <xf numFmtId="41" fontId="10" fillId="0" borderId="10" xfId="1" applyFont="1" applyBorder="1"/>
    <xf numFmtId="166" fontId="5" fillId="0" borderId="12" xfId="1" applyNumberFormat="1" applyFont="1" applyBorder="1"/>
    <xf numFmtId="4" fontId="10" fillId="0" borderId="4" xfId="0" applyNumberFormat="1" applyFont="1" applyBorder="1" applyAlignment="1">
      <alignment horizontal="right"/>
    </xf>
    <xf numFmtId="166" fontId="10" fillId="0" borderId="4" xfId="1" applyNumberFormat="1" applyFont="1" applyBorder="1"/>
    <xf numFmtId="0" fontId="10" fillId="0" borderId="9" xfId="0" applyFont="1" applyBorder="1"/>
    <xf numFmtId="0" fontId="5" fillId="0" borderId="10" xfId="0" applyFont="1" applyBorder="1"/>
    <xf numFmtId="0" fontId="5" fillId="0" borderId="9" xfId="0" applyFont="1" applyBorder="1"/>
    <xf numFmtId="3" fontId="5" fillId="0" borderId="9" xfId="0" applyNumberFormat="1" applyFont="1" applyBorder="1" applyAlignment="1">
      <alignment horizontal="left" vertical="center"/>
    </xf>
    <xf numFmtId="0" fontId="12" fillId="0" borderId="4" xfId="0" applyFont="1" applyBorder="1" applyAlignment="1">
      <alignment horizontal="center"/>
    </xf>
    <xf numFmtId="41" fontId="5" fillId="0" borderId="0" xfId="1" applyFont="1"/>
    <xf numFmtId="166" fontId="5" fillId="0" borderId="10" xfId="1" applyNumberFormat="1" applyFont="1" applyBorder="1"/>
    <xf numFmtId="41" fontId="5" fillId="0" borderId="4" xfId="1" applyFont="1" applyBorder="1" applyAlignment="1">
      <alignment horizontal="center" vertical="center"/>
    </xf>
    <xf numFmtId="14" fontId="10" fillId="0" borderId="4" xfId="0" applyNumberFormat="1" applyFont="1" applyBorder="1" applyAlignment="1">
      <alignment horizontal="center" vertical="center"/>
    </xf>
    <xf numFmtId="14" fontId="13" fillId="0" borderId="4" xfId="0" applyNumberFormat="1" applyFont="1" applyBorder="1" applyAlignment="1">
      <alignment horizontal="center" vertical="center"/>
    </xf>
    <xf numFmtId="14" fontId="13" fillId="0" borderId="4" xfId="8" applyNumberFormat="1" applyFont="1" applyBorder="1" applyAlignment="1">
      <alignment horizontal="center" vertical="center"/>
    </xf>
    <xf numFmtId="0" fontId="10" fillId="0" borderId="1" xfId="0" applyFont="1" applyBorder="1" applyAlignment="1">
      <alignment vertical="center"/>
    </xf>
    <xf numFmtId="14" fontId="10" fillId="0" borderId="10" xfId="0" applyNumberFormat="1" applyFont="1" applyBorder="1" applyAlignment="1">
      <alignment horizontal="center" vertical="center"/>
    </xf>
    <xf numFmtId="0" fontId="5" fillId="0" borderId="11" xfId="0" applyFont="1" applyBorder="1"/>
    <xf numFmtId="0" fontId="10" fillId="0" borderId="1" xfId="0" applyFont="1" applyBorder="1"/>
    <xf numFmtId="41" fontId="10" fillId="0" borderId="4" xfId="1" applyFont="1" applyBorder="1" applyAlignment="1">
      <alignment horizontal="right"/>
    </xf>
    <xf numFmtId="14" fontId="10" fillId="0" borderId="4" xfId="0" applyNumberFormat="1" applyFont="1" applyBorder="1" applyAlignment="1">
      <alignment horizontal="center" vertical="center" wrapText="1"/>
    </xf>
    <xf numFmtId="0" fontId="10" fillId="0" borderId="1" xfId="0" applyFont="1" applyBorder="1" applyAlignment="1">
      <alignment vertical="center" wrapText="1"/>
    </xf>
    <xf numFmtId="41" fontId="5" fillId="0" borderId="12" xfId="1" applyFont="1" applyBorder="1" applyAlignment="1">
      <alignment vertical="center"/>
    </xf>
    <xf numFmtId="0" fontId="5" fillId="0" borderId="7" xfId="0" applyFont="1" applyBorder="1"/>
    <xf numFmtId="41" fontId="5" fillId="0" borderId="12" xfId="1" applyFont="1" applyBorder="1" applyAlignment="1">
      <alignment horizontal="center"/>
    </xf>
    <xf numFmtId="41" fontId="10" fillId="0" borderId="4" xfId="1" applyFont="1" applyBorder="1" applyAlignment="1">
      <alignment horizontal="center" vertical="center"/>
    </xf>
    <xf numFmtId="0" fontId="13" fillId="0" borderId="1" xfId="0" applyFont="1" applyBorder="1" applyAlignment="1">
      <alignment vertical="center"/>
    </xf>
    <xf numFmtId="41" fontId="14" fillId="0" borderId="10" xfId="1" applyFont="1" applyBorder="1"/>
    <xf numFmtId="41" fontId="14" fillId="0" borderId="12" xfId="1" applyFont="1" applyBorder="1"/>
    <xf numFmtId="0" fontId="13" fillId="0" borderId="1" xfId="0" applyFont="1" applyBorder="1"/>
    <xf numFmtId="41" fontId="13" fillId="0" borderId="4" xfId="1" applyFont="1" applyBorder="1" applyAlignment="1">
      <alignment horizontal="right"/>
    </xf>
    <xf numFmtId="41" fontId="13" fillId="0" borderId="4" xfId="1" applyFont="1" applyBorder="1"/>
    <xf numFmtId="0" fontId="13" fillId="0" borderId="1" xfId="8" applyFont="1" applyBorder="1" applyAlignment="1">
      <alignment vertical="center"/>
    </xf>
    <xf numFmtId="14" fontId="13" fillId="0" borderId="10" xfId="8" applyNumberFormat="1" applyFont="1" applyBorder="1" applyAlignment="1">
      <alignment horizontal="center" vertical="center"/>
    </xf>
    <xf numFmtId="0" fontId="14" fillId="0" borderId="11" xfId="8" applyFont="1" applyBorder="1"/>
    <xf numFmtId="0" fontId="14" fillId="0" borderId="7" xfId="8" applyFont="1" applyBorder="1"/>
    <xf numFmtId="0" fontId="13" fillId="0" borderId="1" xfId="8" applyFont="1" applyBorder="1"/>
    <xf numFmtId="0" fontId="13" fillId="0" borderId="4" xfId="0" applyFont="1" applyBorder="1"/>
    <xf numFmtId="0" fontId="5" fillId="0" borderId="10" xfId="0" applyFont="1" applyBorder="1" applyAlignment="1">
      <alignment horizontal="center"/>
    </xf>
    <xf numFmtId="0" fontId="5" fillId="0" borderId="12" xfId="0" applyFont="1" applyBorder="1" applyAlignment="1">
      <alignment horizontal="center"/>
    </xf>
    <xf numFmtId="0" fontId="5" fillId="0" borderId="9" xfId="0" applyFont="1" applyBorder="1" applyAlignment="1">
      <alignment horizontal="center"/>
    </xf>
    <xf numFmtId="0" fontId="10" fillId="0" borderId="4" xfId="0" applyFont="1" applyBorder="1" applyAlignment="1">
      <alignment horizontal="center"/>
    </xf>
    <xf numFmtId="166" fontId="5" fillId="0" borderId="4" xfId="1" applyNumberFormat="1" applyFont="1" applyBorder="1" applyAlignment="1">
      <alignment horizontal="center" vertical="center"/>
    </xf>
    <xf numFmtId="166" fontId="5" fillId="0" borderId="11" xfId="1" applyNumberFormat="1" applyFont="1" applyBorder="1" applyAlignment="1">
      <alignment horizontal="center"/>
    </xf>
    <xf numFmtId="166" fontId="5" fillId="0" borderId="7" xfId="1" applyNumberFormat="1" applyFont="1" applyBorder="1" applyAlignment="1">
      <alignment horizontal="center"/>
    </xf>
    <xf numFmtId="166" fontId="5" fillId="0" borderId="9" xfId="1" applyNumberFormat="1" applyFont="1" applyBorder="1"/>
    <xf numFmtId="166" fontId="5" fillId="0" borderId="14" xfId="1" applyNumberFormat="1" applyFont="1" applyBorder="1" applyAlignment="1">
      <alignment horizontal="center"/>
    </xf>
    <xf numFmtId="41" fontId="10" fillId="0" borderId="9" xfId="1" applyFont="1" applyBorder="1"/>
    <xf numFmtId="166" fontId="5" fillId="0" borderId="10" xfId="1" applyNumberFormat="1" applyFont="1" applyBorder="1" applyAlignment="1">
      <alignment horizontal="center"/>
    </xf>
    <xf numFmtId="166" fontId="5" fillId="0" borderId="9" xfId="1" applyNumberFormat="1" applyFont="1" applyBorder="1" applyAlignment="1">
      <alignment horizontal="center"/>
    </xf>
    <xf numFmtId="166" fontId="5" fillId="0" borderId="12" xfId="1" applyNumberFormat="1" applyFont="1" applyBorder="1" applyAlignment="1">
      <alignment horizontal="center"/>
    </xf>
    <xf numFmtId="41" fontId="5" fillId="0" borderId="10" xfId="1" applyFont="1" applyBorder="1" applyAlignment="1">
      <alignment horizontal="center"/>
    </xf>
    <xf numFmtId="41" fontId="5" fillId="0" borderId="0" xfId="1" applyFont="1" applyBorder="1" applyAlignment="1">
      <alignment horizontal="center"/>
    </xf>
    <xf numFmtId="41" fontId="10" fillId="0" borderId="4" xfId="1" applyFont="1" applyBorder="1" applyAlignment="1">
      <alignment horizontal="center"/>
    </xf>
    <xf numFmtId="164" fontId="10" fillId="0" borderId="4" xfId="0" applyNumberFormat="1" applyFont="1" applyBorder="1" applyAlignment="1">
      <alignment horizontal="left"/>
    </xf>
    <xf numFmtId="14" fontId="10" fillId="0" borderId="9" xfId="0" applyNumberFormat="1" applyFont="1" applyBorder="1" applyAlignment="1">
      <alignment horizontal="right" vertical="center" wrapText="1"/>
    </xf>
    <xf numFmtId="0" fontId="5" fillId="0" borderId="0" xfId="0" applyFont="1" applyAlignment="1">
      <alignment wrapText="1"/>
    </xf>
    <xf numFmtId="41" fontId="10" fillId="0" borderId="0" xfId="1" applyFont="1" applyAlignment="1">
      <alignment horizontal="center" vertical="center"/>
    </xf>
    <xf numFmtId="10" fontId="5" fillId="0" borderId="0" xfId="0" applyNumberFormat="1" applyFont="1"/>
    <xf numFmtId="49" fontId="5" fillId="0" borderId="0" xfId="0" applyNumberFormat="1" applyFont="1" applyAlignment="1">
      <alignment horizontal="center" vertical="center"/>
    </xf>
    <xf numFmtId="0" fontId="8" fillId="0" borderId="0" xfId="3" applyFont="1" applyFill="1"/>
    <xf numFmtId="0" fontId="5" fillId="0" borderId="0" xfId="0" applyFont="1"/>
    <xf numFmtId="41" fontId="10" fillId="0" borderId="0" xfId="1" applyFont="1" applyAlignment="1">
      <alignment horizontal="left"/>
    </xf>
    <xf numFmtId="0" fontId="5" fillId="0" borderId="12" xfId="0" applyFont="1" applyBorder="1" applyAlignment="1">
      <alignment vertical="center"/>
    </xf>
    <xf numFmtId="0" fontId="5" fillId="0" borderId="14" xfId="0" applyFont="1" applyBorder="1"/>
    <xf numFmtId="0" fontId="13" fillId="0" borderId="10" xfId="4" applyFont="1" applyBorder="1" applyAlignment="1">
      <alignment horizontal="center" vertical="center"/>
    </xf>
    <xf numFmtId="0" fontId="13" fillId="0" borderId="4" xfId="4" applyFont="1" applyBorder="1" applyAlignment="1">
      <alignment horizontal="center" vertical="center"/>
    </xf>
    <xf numFmtId="41" fontId="14" fillId="0" borderId="10" xfId="1" applyFont="1" applyFill="1" applyBorder="1" applyAlignment="1">
      <alignment vertical="center"/>
    </xf>
    <xf numFmtId="0" fontId="14" fillId="0" borderId="10" xfId="4" applyFont="1" applyBorder="1" applyAlignment="1">
      <alignment vertical="center"/>
    </xf>
    <xf numFmtId="167" fontId="14" fillId="0" borderId="9" xfId="1" applyNumberFormat="1" applyFont="1" applyFill="1" applyBorder="1" applyAlignment="1">
      <alignment vertical="center"/>
    </xf>
    <xf numFmtId="41" fontId="19" fillId="0" borderId="12" xfId="1" applyFont="1" applyFill="1" applyBorder="1" applyAlignment="1">
      <alignment horizontal="center"/>
    </xf>
    <xf numFmtId="0" fontId="14" fillId="0" borderId="9" xfId="4" applyFont="1" applyBorder="1" applyAlignment="1">
      <alignment vertical="center"/>
    </xf>
    <xf numFmtId="41" fontId="14" fillId="0" borderId="15" xfId="1" applyFont="1" applyFill="1" applyBorder="1" applyAlignment="1">
      <alignment vertical="center"/>
    </xf>
    <xf numFmtId="167" fontId="14" fillId="0" borderId="8" xfId="1" applyNumberFormat="1" applyFont="1" applyFill="1" applyBorder="1" applyAlignment="1">
      <alignment vertical="center"/>
    </xf>
    <xf numFmtId="0" fontId="13" fillId="0" borderId="4" xfId="8" applyFont="1" applyBorder="1"/>
    <xf numFmtId="0" fontId="19" fillId="0" borderId="0" xfId="4" applyFont="1" applyAlignment="1">
      <alignment vertical="center"/>
    </xf>
    <xf numFmtId="41" fontId="13" fillId="0" borderId="4" xfId="1" applyFont="1" applyBorder="1" applyAlignment="1">
      <alignment vertical="center" wrapText="1"/>
    </xf>
    <xf numFmtId="165" fontId="13" fillId="0" borderId="12" xfId="4" applyNumberFormat="1" applyFont="1" applyBorder="1" applyAlignment="1">
      <alignment vertical="center"/>
    </xf>
    <xf numFmtId="165" fontId="19" fillId="0" borderId="12" xfId="4" applyNumberFormat="1" applyFont="1" applyBorder="1" applyAlignment="1">
      <alignment horizontal="center" vertical="center" wrapText="1"/>
    </xf>
    <xf numFmtId="41" fontId="10" fillId="0" borderId="12" xfId="1" applyFont="1" applyBorder="1" applyAlignment="1">
      <alignment horizontal="right" vertical="center"/>
    </xf>
    <xf numFmtId="41" fontId="10" fillId="0" borderId="12" xfId="1" applyFont="1" applyFill="1" applyBorder="1" applyAlignment="1">
      <alignment horizontal="right" vertical="center"/>
    </xf>
    <xf numFmtId="41" fontId="14" fillId="0" borderId="10" xfId="1" applyFont="1" applyBorder="1" applyAlignment="1">
      <alignment vertical="center" wrapText="1"/>
    </xf>
    <xf numFmtId="17" fontId="22" fillId="0" borderId="10" xfId="4" applyNumberFormat="1" applyFont="1" applyBorder="1" applyAlignment="1">
      <alignment horizontal="center" vertical="center" wrapText="1"/>
    </xf>
    <xf numFmtId="41" fontId="5" fillId="0" borderId="12" xfId="1" applyFont="1" applyFill="1" applyBorder="1" applyAlignment="1">
      <alignment horizontal="right" vertical="center"/>
    </xf>
    <xf numFmtId="0" fontId="14" fillId="0" borderId="12" xfId="4" applyFont="1" applyBorder="1" applyAlignment="1">
      <alignment vertical="center"/>
    </xf>
    <xf numFmtId="167" fontId="14" fillId="0" borderId="6" xfId="1" applyNumberFormat="1" applyFont="1" applyFill="1" applyBorder="1" applyAlignment="1">
      <alignment vertical="center"/>
    </xf>
    <xf numFmtId="14" fontId="10" fillId="0" borderId="10" xfId="0" applyNumberFormat="1" applyFont="1" applyBorder="1"/>
    <xf numFmtId="166" fontId="5" fillId="0" borderId="5" xfId="1" applyNumberFormat="1" applyFont="1" applyBorder="1" applyAlignment="1">
      <alignment horizontal="center"/>
    </xf>
    <xf numFmtId="166" fontId="5" fillId="0" borderId="15" xfId="1" applyNumberFormat="1" applyFont="1" applyBorder="1" applyAlignment="1">
      <alignment horizontal="center"/>
    </xf>
    <xf numFmtId="166" fontId="5" fillId="0" borderId="13" xfId="1" applyNumberFormat="1" applyFont="1" applyBorder="1" applyAlignment="1">
      <alignment horizontal="center"/>
    </xf>
    <xf numFmtId="166" fontId="5" fillId="0" borderId="8" xfId="1" applyNumberFormat="1" applyFont="1" applyBorder="1" applyAlignment="1">
      <alignment horizontal="center"/>
    </xf>
    <xf numFmtId="165" fontId="13" fillId="0" borderId="0" xfId="4" applyNumberFormat="1" applyFont="1" applyAlignment="1">
      <alignment vertical="center"/>
    </xf>
    <xf numFmtId="165" fontId="19" fillId="0" borderId="0" xfId="4" applyNumberFormat="1" applyFont="1" applyAlignment="1">
      <alignment horizontal="center" vertical="center" wrapText="1"/>
    </xf>
    <xf numFmtId="41" fontId="5" fillId="0" borderId="0" xfId="1" applyFont="1" applyFill="1" applyAlignment="1">
      <alignment horizontal="right" vertical="center"/>
    </xf>
    <xf numFmtId="41" fontId="14" fillId="0" borderId="12" xfId="1" applyFont="1" applyFill="1" applyBorder="1"/>
    <xf numFmtId="0" fontId="13" fillId="0" borderId="4" xfId="4" applyFont="1" applyBorder="1" applyAlignment="1">
      <alignment vertical="center"/>
    </xf>
    <xf numFmtId="165" fontId="19" fillId="0" borderId="4" xfId="4" applyNumberFormat="1" applyFont="1" applyBorder="1" applyAlignment="1">
      <alignment vertical="center"/>
    </xf>
    <xf numFmtId="165" fontId="19" fillId="0" borderId="4" xfId="4" applyNumberFormat="1" applyFont="1" applyBorder="1" applyAlignment="1">
      <alignment horizontal="center"/>
    </xf>
    <xf numFmtId="41" fontId="19" fillId="0" borderId="4" xfId="1" applyFont="1" applyBorder="1" applyAlignment="1">
      <alignment horizontal="center"/>
    </xf>
    <xf numFmtId="165" fontId="19" fillId="0" borderId="10" xfId="4" applyNumberFormat="1" applyFont="1" applyBorder="1" applyAlignment="1">
      <alignment vertical="center"/>
    </xf>
    <xf numFmtId="165" fontId="19" fillId="0" borderId="10" xfId="4" applyNumberFormat="1" applyFont="1" applyBorder="1" applyAlignment="1">
      <alignment horizontal="center"/>
    </xf>
    <xf numFmtId="41" fontId="19" fillId="0" borderId="10" xfId="1" applyFont="1" applyBorder="1" applyAlignment="1">
      <alignment horizontal="center"/>
    </xf>
    <xf numFmtId="165" fontId="20" fillId="0" borderId="12" xfId="4" applyNumberFormat="1" applyFont="1" applyBorder="1" applyAlignment="1">
      <alignment vertical="center"/>
    </xf>
    <xf numFmtId="165" fontId="19" fillId="0" borderId="7" xfId="4" applyNumberFormat="1" applyFont="1" applyBorder="1" applyAlignment="1">
      <alignment horizontal="center"/>
    </xf>
    <xf numFmtId="165" fontId="19" fillId="0" borderId="12" xfId="4" applyNumberFormat="1" applyFont="1" applyBorder="1" applyAlignment="1">
      <alignment vertical="center"/>
    </xf>
    <xf numFmtId="165" fontId="20" fillId="0" borderId="9" xfId="4" applyNumberFormat="1" applyFont="1" applyBorder="1" applyAlignment="1">
      <alignment vertical="center"/>
    </xf>
    <xf numFmtId="165" fontId="19" fillId="0" borderId="14" xfId="4" applyNumberFormat="1" applyFont="1" applyBorder="1" applyAlignment="1">
      <alignment horizontal="center"/>
    </xf>
    <xf numFmtId="9" fontId="5" fillId="0" borderId="0" xfId="2" applyFont="1"/>
    <xf numFmtId="41" fontId="5" fillId="0" borderId="12" xfId="1" applyFont="1" applyBorder="1" applyAlignment="1">
      <alignment horizontal="right" vertical="center"/>
    </xf>
    <xf numFmtId="0" fontId="10" fillId="0" borderId="0" xfId="0" applyFont="1" applyAlignment="1">
      <alignment horizontal="left" vertical="center"/>
    </xf>
    <xf numFmtId="0" fontId="5" fillId="0" borderId="0" xfId="0" applyFont="1" applyAlignment="1">
      <alignment horizontal="left"/>
    </xf>
    <xf numFmtId="0" fontId="5" fillId="0" borderId="0" xfId="0" applyFont="1" applyAlignment="1">
      <alignment horizontal="left" wrapText="1"/>
    </xf>
    <xf numFmtId="0" fontId="10" fillId="0" borderId="0" xfId="0" applyFont="1" applyAlignment="1">
      <alignment horizontal="center"/>
    </xf>
    <xf numFmtId="0" fontId="10" fillId="0" borderId="0" xfId="0" applyFont="1" applyAlignment="1">
      <alignment horizontal="left"/>
    </xf>
    <xf numFmtId="0" fontId="10" fillId="0" borderId="0" xfId="0" applyFont="1" applyAlignment="1">
      <alignment horizontal="left" wrapText="1"/>
    </xf>
    <xf numFmtId="0" fontId="17" fillId="0" borderId="0" xfId="0" applyFont="1" applyAlignment="1">
      <alignment horizontal="left"/>
    </xf>
    <xf numFmtId="0" fontId="10" fillId="0" borderId="10" xfId="0" applyFont="1" applyBorder="1" applyAlignment="1">
      <alignment horizontal="center" vertical="center"/>
    </xf>
    <xf numFmtId="0" fontId="10" fillId="0" borderId="0" xfId="0" applyFont="1" applyAlignment="1">
      <alignment horizontal="center" vertical="center"/>
    </xf>
    <xf numFmtId="0" fontId="13" fillId="3" borderId="10" xfId="6" applyFont="1" applyFill="1" applyBorder="1" applyAlignment="1">
      <alignment horizontal="center" vertical="center" wrapText="1"/>
    </xf>
    <xf numFmtId="0" fontId="13" fillId="3" borderId="4" xfId="6" applyFont="1" applyFill="1" applyBorder="1" applyAlignment="1">
      <alignment horizontal="center" vertical="center" wrapText="1"/>
    </xf>
    <xf numFmtId="41" fontId="5" fillId="0" borderId="12" xfId="1" applyFont="1" applyBorder="1" applyAlignment="1">
      <alignment horizontal="left"/>
    </xf>
    <xf numFmtId="0" fontId="14" fillId="0" borderId="0" xfId="4" applyFont="1" applyAlignment="1">
      <alignment vertical="center"/>
    </xf>
    <xf numFmtId="41" fontId="14" fillId="0" borderId="0" xfId="1" applyFont="1" applyAlignment="1">
      <alignment vertical="center"/>
    </xf>
    <xf numFmtId="165" fontId="20" fillId="0" borderId="10" xfId="4" applyNumberFormat="1" applyFont="1" applyBorder="1" applyAlignment="1">
      <alignment vertical="center"/>
    </xf>
    <xf numFmtId="165" fontId="19" fillId="0" borderId="0" xfId="4" applyNumberFormat="1" applyFont="1" applyAlignment="1">
      <alignment horizontal="center"/>
    </xf>
    <xf numFmtId="41" fontId="20" fillId="0" borderId="10" xfId="1" applyFont="1" applyFill="1" applyBorder="1" applyAlignment="1">
      <alignment horizontal="center"/>
    </xf>
    <xf numFmtId="41" fontId="20" fillId="0" borderId="6" xfId="1" applyFont="1" applyFill="1" applyBorder="1" applyAlignment="1">
      <alignment horizontal="center"/>
    </xf>
    <xf numFmtId="41" fontId="20" fillId="0" borderId="12" xfId="1" applyFont="1" applyFill="1" applyBorder="1" applyAlignment="1">
      <alignment horizontal="center"/>
    </xf>
    <xf numFmtId="165" fontId="19" fillId="0" borderId="12" xfId="4" applyNumberFormat="1" applyFont="1" applyBorder="1" applyAlignment="1">
      <alignment horizontal="right"/>
    </xf>
    <xf numFmtId="41" fontId="19" fillId="0" borderId="4" xfId="1" applyFont="1" applyFill="1" applyBorder="1" applyAlignment="1">
      <alignment horizontal="center"/>
    </xf>
    <xf numFmtId="41" fontId="20" fillId="0" borderId="12" xfId="1" applyFont="1" applyFill="1" applyBorder="1" applyAlignment="1">
      <alignment horizontal="right"/>
    </xf>
    <xf numFmtId="165" fontId="19" fillId="0" borderId="13" xfId="4" applyNumberFormat="1" applyFont="1" applyBorder="1" applyAlignment="1">
      <alignment horizontal="center"/>
    </xf>
    <xf numFmtId="165" fontId="19" fillId="0" borderId="9" xfId="4" applyNumberFormat="1" applyFont="1" applyBorder="1" applyAlignment="1">
      <alignment horizontal="right"/>
    </xf>
    <xf numFmtId="41" fontId="20" fillId="0" borderId="8" xfId="1" applyFont="1" applyFill="1" applyBorder="1" applyAlignment="1">
      <alignment horizontal="center"/>
    </xf>
    <xf numFmtId="41" fontId="20" fillId="0" borderId="9" xfId="1" applyFont="1" applyFill="1" applyBorder="1" applyAlignment="1">
      <alignment horizontal="center"/>
    </xf>
    <xf numFmtId="0" fontId="14" fillId="0" borderId="12" xfId="0" applyFont="1" applyBorder="1"/>
    <xf numFmtId="0" fontId="13" fillId="0" borderId="12" xfId="0" applyFont="1" applyBorder="1"/>
    <xf numFmtId="165" fontId="19" fillId="0" borderId="4" xfId="4" applyNumberFormat="1" applyFont="1" applyBorder="1" applyAlignment="1">
      <alignment horizontal="center" vertical="center" wrapText="1"/>
    </xf>
    <xf numFmtId="41" fontId="10" fillId="0" borderId="4" xfId="1" applyFont="1" applyBorder="1" applyAlignment="1">
      <alignment horizontal="right" vertical="center"/>
    </xf>
    <xf numFmtId="165" fontId="13" fillId="0" borderId="4" xfId="4" applyNumberFormat="1" applyFont="1" applyBorder="1" applyAlignment="1">
      <alignment vertical="center"/>
    </xf>
    <xf numFmtId="41" fontId="10" fillId="0" borderId="16" xfId="1" applyFont="1" applyBorder="1" applyAlignment="1">
      <alignment horizontal="right" vertical="center"/>
    </xf>
    <xf numFmtId="0" fontId="10" fillId="0" borderId="4" xfId="0" applyFont="1" applyBorder="1" applyAlignment="1">
      <alignment horizontal="left"/>
    </xf>
    <xf numFmtId="0" fontId="5" fillId="0" borderId="10" xfId="0" applyFont="1" applyBorder="1" applyAlignment="1">
      <alignment horizontal="left"/>
    </xf>
    <xf numFmtId="0" fontId="5" fillId="0" borderId="12" xfId="0" applyFont="1" applyBorder="1" applyAlignment="1">
      <alignment horizontal="left"/>
    </xf>
    <xf numFmtId="0" fontId="5" fillId="0" borderId="9" xfId="0" applyFont="1" applyBorder="1" applyAlignment="1">
      <alignment horizontal="left"/>
    </xf>
    <xf numFmtId="0" fontId="10" fillId="0" borderId="7" xfId="0" applyFont="1" applyBorder="1" applyAlignment="1">
      <alignment horizontal="left" vertical="center"/>
    </xf>
    <xf numFmtId="14" fontId="10" fillId="0" borderId="4" xfId="0" applyNumberFormat="1" applyFont="1" applyBorder="1" applyAlignment="1">
      <alignment horizontal="center"/>
    </xf>
    <xf numFmtId="0" fontId="14" fillId="0" borderId="10" xfId="0" applyFont="1" applyBorder="1"/>
    <xf numFmtId="41" fontId="15" fillId="0" borderId="0" xfId="1" applyFont="1" applyBorder="1" applyAlignment="1">
      <alignment horizontal="left"/>
    </xf>
    <xf numFmtId="41" fontId="5" fillId="0" borderId="6" xfId="1" applyFont="1" applyFill="1" applyBorder="1"/>
    <xf numFmtId="3" fontId="14" fillId="0" borderId="9" xfId="0" applyNumberFormat="1" applyFont="1" applyBorder="1" applyAlignment="1">
      <alignment horizontal="center" vertical="center"/>
    </xf>
    <xf numFmtId="0" fontId="10" fillId="0" borderId="11" xfId="0" applyFont="1" applyBorder="1" applyAlignment="1">
      <alignment horizontal="left" vertical="center"/>
    </xf>
    <xf numFmtId="0" fontId="5" fillId="0" borderId="7" xfId="0" applyFont="1" applyBorder="1" applyAlignment="1">
      <alignment horizontal="left"/>
    </xf>
    <xf numFmtId="41" fontId="5" fillId="0" borderId="6" xfId="1" applyFont="1" applyBorder="1" applyAlignment="1">
      <alignment horizontal="left"/>
    </xf>
    <xf numFmtId="0" fontId="10" fillId="0" borderId="7" xfId="0" applyFont="1" applyBorder="1" applyAlignment="1">
      <alignment horizontal="left"/>
    </xf>
    <xf numFmtId="41" fontId="10" fillId="0" borderId="6" xfId="1" applyFont="1" applyBorder="1" applyAlignment="1">
      <alignment horizontal="left"/>
    </xf>
    <xf numFmtId="166" fontId="5" fillId="0" borderId="6" xfId="1" applyNumberFormat="1" applyFont="1" applyBorder="1" applyAlignment="1">
      <alignment horizontal="left"/>
    </xf>
    <xf numFmtId="0" fontId="25" fillId="0" borderId="7" xfId="0" applyFont="1" applyBorder="1" applyAlignment="1">
      <alignment horizontal="left" vertical="center"/>
    </xf>
    <xf numFmtId="166" fontId="25" fillId="0" borderId="6" xfId="1" applyNumberFormat="1" applyFont="1" applyBorder="1" applyAlignment="1">
      <alignment horizontal="left"/>
    </xf>
    <xf numFmtId="41" fontId="10" fillId="0" borderId="0" xfId="1" applyFont="1" applyBorder="1" applyAlignment="1">
      <alignment horizontal="right"/>
    </xf>
    <xf numFmtId="0" fontId="5" fillId="0" borderId="11" xfId="0" applyFont="1" applyBorder="1" applyAlignment="1">
      <alignment wrapText="1"/>
    </xf>
    <xf numFmtId="41" fontId="5" fillId="0" borderId="15" xfId="1" applyFont="1" applyFill="1" applyBorder="1"/>
    <xf numFmtId="0" fontId="5" fillId="0" borderId="7" xfId="0" applyFont="1" applyBorder="1" applyAlignment="1">
      <alignment wrapText="1"/>
    </xf>
    <xf numFmtId="166" fontId="5" fillId="0" borderId="6" xfId="1" applyNumberFormat="1" applyFont="1" applyFill="1" applyBorder="1"/>
    <xf numFmtId="0" fontId="14" fillId="0" borderId="12" xfId="8" applyFont="1" applyBorder="1"/>
    <xf numFmtId="41" fontId="5" fillId="0" borderId="4" xfId="1" applyFont="1" applyBorder="1" applyAlignment="1">
      <alignment horizontal="right" vertical="center"/>
    </xf>
    <xf numFmtId="41" fontId="5" fillId="0" borderId="10" xfId="1" applyFont="1" applyBorder="1" applyAlignment="1">
      <alignment horizontal="right"/>
    </xf>
    <xf numFmtId="41" fontId="14" fillId="0" borderId="4" xfId="1" applyFont="1" applyFill="1" applyBorder="1"/>
    <xf numFmtId="41" fontId="10" fillId="0" borderId="4" xfId="1" applyFont="1" applyFill="1" applyBorder="1" applyAlignment="1">
      <alignment horizontal="center" vertical="center"/>
    </xf>
    <xf numFmtId="0" fontId="10" fillId="0" borderId="11" xfId="0" applyFont="1" applyBorder="1" applyAlignment="1">
      <alignment vertical="center"/>
    </xf>
    <xf numFmtId="41" fontId="10" fillId="0" borderId="9" xfId="1" applyFont="1" applyBorder="1" applyAlignment="1">
      <alignment horizontal="right"/>
    </xf>
    <xf numFmtId="41" fontId="5" fillId="0" borderId="5" xfId="1" applyFont="1" applyBorder="1" applyAlignment="1">
      <alignment horizontal="right"/>
    </xf>
    <xf numFmtId="41" fontId="5" fillId="0" borderId="13" xfId="1" applyFont="1" applyBorder="1" applyAlignment="1">
      <alignment horizontal="right"/>
    </xf>
    <xf numFmtId="41" fontId="10" fillId="0" borderId="8" xfId="1" applyFont="1" applyBorder="1" applyAlignment="1">
      <alignment horizontal="right"/>
    </xf>
    <xf numFmtId="41" fontId="5" fillId="0" borderId="12" xfId="11" applyFont="1" applyBorder="1" applyAlignment="1">
      <alignment horizontal="right" vertical="center"/>
    </xf>
    <xf numFmtId="0" fontId="5" fillId="0" borderId="0" xfId="0" applyFont="1" applyAlignment="1">
      <alignment horizontal="right"/>
    </xf>
    <xf numFmtId="0" fontId="19" fillId="0" borderId="0" xfId="4" applyFont="1" applyAlignment="1">
      <alignment horizontal="right" vertical="center"/>
    </xf>
    <xf numFmtId="41" fontId="10" fillId="2" borderId="0" xfId="1" applyFont="1" applyFill="1" applyAlignment="1">
      <alignment horizontal="right" vertical="center"/>
    </xf>
    <xf numFmtId="17" fontId="22" fillId="0" borderId="10" xfId="4" applyNumberFormat="1" applyFont="1" applyBorder="1" applyAlignment="1">
      <alignment horizontal="right" vertical="center" wrapText="1"/>
    </xf>
    <xf numFmtId="41" fontId="13" fillId="2" borderId="10" xfId="1" quotePrefix="1" applyFont="1" applyFill="1" applyBorder="1" applyAlignment="1">
      <alignment horizontal="right" vertical="center" wrapText="1"/>
    </xf>
    <xf numFmtId="165" fontId="19" fillId="0" borderId="12" xfId="4" applyNumberFormat="1" applyFont="1" applyBorder="1" applyAlignment="1">
      <alignment horizontal="right" vertical="center" wrapText="1"/>
    </xf>
    <xf numFmtId="165" fontId="19" fillId="0" borderId="0" xfId="4" applyNumberFormat="1" applyFont="1" applyAlignment="1">
      <alignment horizontal="right" vertical="center" wrapText="1"/>
    </xf>
    <xf numFmtId="0" fontId="17" fillId="0" borderId="0" xfId="0" applyFont="1" applyAlignment="1">
      <alignment horizontal="right"/>
    </xf>
    <xf numFmtId="41" fontId="5" fillId="0" borderId="9" xfId="1" applyFont="1" applyBorder="1" applyAlignment="1">
      <alignment horizontal="right"/>
    </xf>
    <xf numFmtId="0" fontId="14" fillId="0" borderId="4" xfId="11" applyNumberFormat="1" applyFont="1" applyFill="1" applyBorder="1" applyAlignment="1">
      <alignment horizontal="center" vertical="center"/>
    </xf>
    <xf numFmtId="41" fontId="14" fillId="0" borderId="4" xfId="11" applyFont="1" applyFill="1" applyBorder="1" applyAlignment="1">
      <alignment horizontal="center" vertical="center"/>
    </xf>
    <xf numFmtId="41" fontId="13" fillId="0" borderId="4" xfId="11" applyFont="1" applyFill="1" applyBorder="1"/>
    <xf numFmtId="166" fontId="10" fillId="0" borderId="0" xfId="1" applyNumberFormat="1" applyFont="1" applyBorder="1"/>
    <xf numFmtId="41" fontId="10" fillId="0" borderId="0" xfId="1" applyFont="1" applyBorder="1"/>
    <xf numFmtId="0" fontId="9" fillId="0" borderId="1" xfId="0" applyFont="1" applyBorder="1"/>
    <xf numFmtId="0" fontId="10" fillId="0" borderId="2" xfId="0" applyFont="1" applyBorder="1"/>
    <xf numFmtId="166" fontId="26" fillId="0" borderId="3" xfId="1" applyNumberFormat="1" applyFont="1" applyBorder="1" applyAlignment="1">
      <alignment horizontal="center" vertical="center"/>
    </xf>
    <xf numFmtId="164" fontId="10" fillId="0" borderId="0" xfId="0" applyNumberFormat="1" applyFont="1" applyAlignment="1">
      <alignment horizontal="left"/>
    </xf>
    <xf numFmtId="14" fontId="10" fillId="0" borderId="4" xfId="0" applyNumberFormat="1" applyFont="1" applyBorder="1" applyAlignment="1">
      <alignment horizontal="left"/>
    </xf>
    <xf numFmtId="41" fontId="10" fillId="0" borderId="12" xfId="1" applyFont="1" applyBorder="1" applyAlignment="1">
      <alignment horizontal="left"/>
    </xf>
    <xf numFmtId="41" fontId="10" fillId="0" borderId="0" xfId="1" applyFont="1"/>
    <xf numFmtId="41" fontId="10" fillId="0" borderId="4" xfId="1" applyFont="1" applyBorder="1" applyAlignment="1">
      <alignment horizontal="left"/>
    </xf>
    <xf numFmtId="0" fontId="10" fillId="0" borderId="7" xfId="0" applyFont="1" applyBorder="1"/>
    <xf numFmtId="166" fontId="10" fillId="0" borderId="6" xfId="1" applyNumberFormat="1" applyFont="1" applyBorder="1" applyAlignment="1">
      <alignment horizontal="left"/>
    </xf>
    <xf numFmtId="14" fontId="10" fillId="0" borderId="0" xfId="0" applyNumberFormat="1" applyFont="1" applyAlignment="1">
      <alignment horizontal="left"/>
    </xf>
    <xf numFmtId="0" fontId="10" fillId="0" borderId="10" xfId="0" applyFont="1" applyBorder="1" applyAlignment="1">
      <alignment horizontal="center" vertical="center" wrapText="1"/>
    </xf>
    <xf numFmtId="14" fontId="5" fillId="0" borderId="10" xfId="0" applyNumberFormat="1" applyFont="1" applyBorder="1"/>
    <xf numFmtId="0" fontId="5" fillId="0" borderId="10" xfId="0" applyFont="1" applyBorder="1" applyAlignment="1">
      <alignment horizontal="center" vertical="center"/>
    </xf>
    <xf numFmtId="41" fontId="5" fillId="0" borderId="10" xfId="1" applyFont="1" applyBorder="1" applyAlignment="1">
      <alignment horizontal="center" vertical="center"/>
    </xf>
    <xf numFmtId="14" fontId="5" fillId="0" borderId="12" xfId="0" applyNumberFormat="1" applyFont="1" applyBorder="1"/>
    <xf numFmtId="0" fontId="5" fillId="0" borderId="12" xfId="0" applyFont="1" applyBorder="1" applyAlignment="1">
      <alignment horizontal="center" vertical="center"/>
    </xf>
    <xf numFmtId="41" fontId="5" fillId="0" borderId="12" xfId="1" applyFont="1" applyBorder="1" applyAlignment="1">
      <alignment horizontal="center" vertical="center"/>
    </xf>
    <xf numFmtId="14" fontId="5" fillId="0" borderId="9" xfId="0" applyNumberFormat="1" applyFont="1" applyBorder="1"/>
    <xf numFmtId="0" fontId="5" fillId="0" borderId="9" xfId="0" applyFont="1" applyBorder="1" applyAlignment="1">
      <alignment horizontal="center" vertical="center"/>
    </xf>
    <xf numFmtId="41" fontId="5" fillId="0" borderId="9" xfId="1" applyFont="1" applyBorder="1" applyAlignment="1">
      <alignment horizontal="center" vertical="center"/>
    </xf>
    <xf numFmtId="0" fontId="10" fillId="0" borderId="14" xfId="0" applyFont="1" applyBorder="1"/>
    <xf numFmtId="0" fontId="10" fillId="0" borderId="3" xfId="0" applyFont="1" applyBorder="1"/>
    <xf numFmtId="14" fontId="5" fillId="0" borderId="0" xfId="0" applyNumberFormat="1" applyFont="1" applyAlignment="1">
      <alignment horizontal="center" vertical="center"/>
    </xf>
    <xf numFmtId="0" fontId="5" fillId="0" borderId="0" xfId="0" applyFont="1" applyAlignment="1">
      <alignment horizontal="center" vertical="center"/>
    </xf>
    <xf numFmtId="41" fontId="5" fillId="0" borderId="0" xfId="1" applyFont="1" applyBorder="1" applyAlignment="1">
      <alignment horizontal="center" vertical="center"/>
    </xf>
    <xf numFmtId="14" fontId="5" fillId="0" borderId="10" xfId="0" applyNumberFormat="1" applyFont="1" applyBorder="1" applyAlignment="1">
      <alignment horizontal="center" vertical="center"/>
    </xf>
    <xf numFmtId="166" fontId="5" fillId="0" borderId="10" xfId="1" applyNumberFormat="1" applyFont="1" applyBorder="1" applyAlignment="1">
      <alignment horizontal="center" vertical="center"/>
    </xf>
    <xf numFmtId="14" fontId="5" fillId="0" borderId="12" xfId="0" applyNumberFormat="1" applyFont="1" applyBorder="1" applyAlignment="1">
      <alignment horizontal="center" vertical="center"/>
    </xf>
    <xf numFmtId="166" fontId="5" fillId="0" borderId="12" xfId="1" applyNumberFormat="1" applyFont="1" applyBorder="1" applyAlignment="1">
      <alignment horizontal="center" vertical="center"/>
    </xf>
    <xf numFmtId="14" fontId="5" fillId="0" borderId="9" xfId="0" applyNumberFormat="1" applyFont="1" applyBorder="1" applyAlignment="1">
      <alignment horizontal="center" vertical="center"/>
    </xf>
    <xf numFmtId="166" fontId="5" fillId="0" borderId="9" xfId="1" applyNumberFormat="1" applyFont="1" applyBorder="1" applyAlignment="1">
      <alignment horizontal="center" vertical="center"/>
    </xf>
    <xf numFmtId="0" fontId="5" fillId="0" borderId="2" xfId="0" applyFont="1" applyBorder="1"/>
    <xf numFmtId="166" fontId="10" fillId="0" borderId="2" xfId="0" applyNumberFormat="1" applyFont="1" applyBorder="1" applyAlignment="1">
      <alignment horizontal="center"/>
    </xf>
    <xf numFmtId="166" fontId="5" fillId="0" borderId="2" xfId="1" applyNumberFormat="1" applyFont="1" applyBorder="1"/>
    <xf numFmtId="0" fontId="5" fillId="0" borderId="3" xfId="0" applyFont="1" applyBorder="1"/>
    <xf numFmtId="14" fontId="10" fillId="0" borderId="3" xfId="0" applyNumberFormat="1" applyFont="1" applyBorder="1"/>
    <xf numFmtId="3" fontId="5" fillId="0" borderId="0" xfId="0" applyNumberFormat="1" applyFont="1" applyAlignment="1">
      <alignment horizontal="right"/>
    </xf>
    <xf numFmtId="41" fontId="13" fillId="0" borderId="4" xfId="1" applyFont="1" applyFill="1" applyBorder="1"/>
    <xf numFmtId="14" fontId="13" fillId="0" borderId="4" xfId="0" applyNumberFormat="1" applyFont="1" applyBorder="1" applyAlignment="1">
      <alignment horizontal="center"/>
    </xf>
    <xf numFmtId="41" fontId="10" fillId="0" borderId="4" xfId="0" applyNumberFormat="1" applyFont="1" applyBorder="1"/>
    <xf numFmtId="165" fontId="5" fillId="0" borderId="0" xfId="0" applyNumberFormat="1" applyFont="1"/>
    <xf numFmtId="41" fontId="14" fillId="0" borderId="10" xfId="1" applyFont="1" applyBorder="1" applyAlignment="1">
      <alignment vertical="center"/>
    </xf>
    <xf numFmtId="41" fontId="14" fillId="0" borderId="10" xfId="1" applyFont="1" applyBorder="1" applyAlignment="1">
      <alignment horizontal="right" vertical="center"/>
    </xf>
    <xf numFmtId="41" fontId="13" fillId="0" borderId="4" xfId="1" applyFont="1" applyBorder="1" applyAlignment="1">
      <alignment horizontal="right" vertical="center"/>
    </xf>
    <xf numFmtId="165" fontId="19" fillId="0" borderId="11" xfId="4" applyNumberFormat="1" applyFont="1" applyBorder="1" applyAlignment="1">
      <alignment horizontal="center"/>
    </xf>
    <xf numFmtId="165" fontId="19" fillId="0" borderId="4" xfId="4" applyNumberFormat="1" applyFont="1" applyBorder="1" applyAlignment="1">
      <alignment horizontal="right"/>
    </xf>
    <xf numFmtId="165" fontId="20" fillId="0" borderId="12" xfId="4" applyNumberFormat="1" applyFont="1" applyBorder="1" applyAlignment="1">
      <alignment horizontal="right"/>
    </xf>
    <xf numFmtId="14" fontId="19" fillId="0" borderId="4" xfId="4" quotePrefix="1" applyNumberFormat="1" applyFont="1" applyBorder="1" applyAlignment="1">
      <alignment horizontal="center" vertical="center"/>
    </xf>
    <xf numFmtId="14" fontId="13" fillId="0" borderId="4" xfId="4" applyNumberFormat="1" applyFont="1" applyBorder="1" applyAlignment="1">
      <alignment horizontal="center" vertical="center"/>
    </xf>
    <xf numFmtId="14" fontId="19" fillId="0" borderId="4" xfId="4" applyNumberFormat="1" applyFont="1" applyBorder="1" applyAlignment="1">
      <alignment horizontal="center" vertical="center" wrapText="1"/>
    </xf>
    <xf numFmtId="14" fontId="5" fillId="0" borderId="10" xfId="0" applyNumberFormat="1" applyFont="1" applyBorder="1" applyAlignment="1">
      <alignment horizontal="center"/>
    </xf>
    <xf numFmtId="14" fontId="5" fillId="0" borderId="12" xfId="0" applyNumberFormat="1" applyFont="1" applyBorder="1" applyAlignment="1">
      <alignment horizontal="center"/>
    </xf>
    <xf numFmtId="14" fontId="5" fillId="0" borderId="9" xfId="0" applyNumberFormat="1" applyFont="1" applyBorder="1" applyAlignment="1">
      <alignment horizontal="center"/>
    </xf>
    <xf numFmtId="167" fontId="14" fillId="0" borderId="12" xfId="1" applyNumberFormat="1" applyFont="1" applyFill="1" applyBorder="1" applyAlignment="1">
      <alignment vertical="center"/>
    </xf>
    <xf numFmtId="41" fontId="20" fillId="0" borderId="10" xfId="1" applyFont="1" applyBorder="1" applyAlignment="1">
      <alignment horizontal="center"/>
    </xf>
    <xf numFmtId="167" fontId="20" fillId="0" borderId="12" xfId="1" applyNumberFormat="1" applyFont="1" applyBorder="1" applyAlignment="1">
      <alignment horizontal="center"/>
    </xf>
    <xf numFmtId="167" fontId="20" fillId="0" borderId="9" xfId="1" applyNumberFormat="1" applyFont="1" applyBorder="1" applyAlignment="1">
      <alignment horizontal="center"/>
    </xf>
    <xf numFmtId="166" fontId="5" fillId="0" borderId="4" xfId="10" applyNumberFormat="1" applyFont="1" applyFill="1" applyBorder="1" applyAlignment="1">
      <alignment horizontal="center" vertical="center"/>
    </xf>
    <xf numFmtId="41" fontId="5" fillId="0" borderId="4" xfId="1" applyFont="1" applyFill="1" applyBorder="1" applyAlignment="1">
      <alignment horizontal="center" vertical="center"/>
    </xf>
    <xf numFmtId="41" fontId="10" fillId="0" borderId="0" xfId="0" applyNumberFormat="1" applyFont="1"/>
    <xf numFmtId="41" fontId="5" fillId="0" borderId="0" xfId="0" applyNumberFormat="1" applyFont="1" applyAlignment="1">
      <alignment horizontal="right"/>
    </xf>
    <xf numFmtId="3" fontId="10" fillId="0" borderId="1" xfId="0" applyNumberFormat="1" applyFont="1" applyBorder="1" applyAlignment="1">
      <alignment horizontal="left"/>
    </xf>
    <xf numFmtId="3" fontId="10" fillId="0" borderId="1" xfId="0" applyNumberFormat="1" applyFont="1" applyBorder="1" applyAlignment="1">
      <alignment horizontal="right"/>
    </xf>
    <xf numFmtId="41" fontId="10" fillId="0" borderId="3" xfId="1" applyFont="1" applyBorder="1"/>
    <xf numFmtId="166" fontId="10" fillId="0" borderId="3" xfId="1" applyNumberFormat="1" applyFont="1" applyBorder="1"/>
    <xf numFmtId="41" fontId="13" fillId="0" borderId="3" xfId="1" applyFont="1" applyFill="1" applyBorder="1"/>
    <xf numFmtId="41" fontId="5" fillId="0" borderId="10" xfId="1" applyFont="1" applyFill="1" applyBorder="1"/>
    <xf numFmtId="41" fontId="5" fillId="0" borderId="12" xfId="1" applyFont="1" applyFill="1" applyBorder="1"/>
    <xf numFmtId="4" fontId="5" fillId="0" borderId="12" xfId="0" applyNumberFormat="1" applyFont="1" applyBorder="1" applyAlignment="1">
      <alignment horizontal="right"/>
    </xf>
    <xf numFmtId="14" fontId="13" fillId="0" borderId="4" xfId="5" applyNumberFormat="1" applyFont="1" applyBorder="1" applyAlignment="1">
      <alignment horizontal="center" vertical="center"/>
    </xf>
    <xf numFmtId="0" fontId="10" fillId="0" borderId="1" xfId="0" applyFont="1" applyBorder="1" applyAlignment="1">
      <alignment horizontal="left"/>
    </xf>
    <xf numFmtId="0" fontId="10" fillId="0" borderId="1" xfId="0" applyFont="1" applyBorder="1" applyAlignment="1">
      <alignment horizontal="left" vertical="center"/>
    </xf>
    <xf numFmtId="166" fontId="5" fillId="0" borderId="12" xfId="1" applyNumberFormat="1" applyFont="1" applyBorder="1" applyAlignment="1">
      <alignment horizontal="left"/>
    </xf>
    <xf numFmtId="166" fontId="10" fillId="0" borderId="12" xfId="1" applyNumberFormat="1" applyFont="1" applyBorder="1" applyAlignment="1">
      <alignment horizontal="left"/>
    </xf>
    <xf numFmtId="41" fontId="10" fillId="0" borderId="10" xfId="1" applyFont="1" applyBorder="1" applyAlignment="1">
      <alignment horizontal="left"/>
    </xf>
    <xf numFmtId="166" fontId="25" fillId="0" borderId="9" xfId="1" applyNumberFormat="1" applyFont="1" applyBorder="1" applyAlignment="1">
      <alignment horizontal="left"/>
    </xf>
    <xf numFmtId="14" fontId="5" fillId="0" borderId="10" xfId="0" applyNumberFormat="1" applyFont="1" applyBorder="1" applyAlignment="1">
      <alignment horizontal="right" vertical="center"/>
    </xf>
    <xf numFmtId="14" fontId="5" fillId="0" borderId="12" xfId="0" applyNumberFormat="1" applyFont="1" applyBorder="1" applyAlignment="1">
      <alignment horizontal="right" vertical="center"/>
    </xf>
    <xf numFmtId="14" fontId="5" fillId="0" borderId="9" xfId="0" applyNumberFormat="1" applyFont="1" applyBorder="1" applyAlignment="1">
      <alignment horizontal="right" vertical="center"/>
    </xf>
    <xf numFmtId="0" fontId="5" fillId="5" borderId="11" xfId="0" applyFont="1" applyFill="1" applyBorder="1" applyAlignment="1">
      <alignment horizontal="center" vertical="center" wrapText="1"/>
    </xf>
    <xf numFmtId="0" fontId="5" fillId="5" borderId="5" xfId="0" applyFont="1" applyFill="1" applyBorder="1" applyAlignment="1">
      <alignment horizontal="center" vertical="center"/>
    </xf>
    <xf numFmtId="0" fontId="5" fillId="5" borderId="15" xfId="0" applyFont="1" applyFill="1" applyBorder="1" applyAlignment="1">
      <alignment horizontal="center" vertical="center"/>
    </xf>
    <xf numFmtId="0" fontId="5" fillId="5" borderId="7" xfId="0" applyFont="1" applyFill="1" applyBorder="1" applyAlignment="1">
      <alignment horizontal="center" vertical="center"/>
    </xf>
    <xf numFmtId="0" fontId="5" fillId="5" borderId="0" xfId="0" applyFont="1" applyFill="1" applyAlignment="1">
      <alignment horizontal="center" vertical="center"/>
    </xf>
    <xf numFmtId="0" fontId="5" fillId="5" borderId="6" xfId="0" applyFont="1" applyFill="1" applyBorder="1" applyAlignment="1">
      <alignment horizontal="center" vertical="center"/>
    </xf>
    <xf numFmtId="0" fontId="5" fillId="5" borderId="14" xfId="0" applyFont="1" applyFill="1" applyBorder="1" applyAlignment="1">
      <alignment horizontal="center" vertical="center"/>
    </xf>
    <xf numFmtId="0" fontId="5" fillId="5" borderId="13" xfId="0" applyFont="1" applyFill="1" applyBorder="1" applyAlignment="1">
      <alignment horizontal="center" vertical="center"/>
    </xf>
    <xf numFmtId="0" fontId="5" fillId="5" borderId="8" xfId="0" applyFont="1" applyFill="1" applyBorder="1" applyAlignment="1">
      <alignment horizontal="center" vertical="center"/>
    </xf>
    <xf numFmtId="0" fontId="10" fillId="4" borderId="0" xfId="0" applyFont="1" applyFill="1" applyAlignment="1">
      <alignment horizontal="center"/>
    </xf>
    <xf numFmtId="0" fontId="5" fillId="0" borderId="0" xfId="0" applyFont="1" applyAlignment="1">
      <alignment horizontal="left" vertical="center"/>
    </xf>
    <xf numFmtId="0" fontId="5" fillId="0" borderId="0" xfId="0" applyFont="1" applyAlignment="1">
      <alignment horizontal="left"/>
    </xf>
    <xf numFmtId="0" fontId="10" fillId="0" borderId="0" xfId="0" applyFont="1" applyAlignment="1">
      <alignment horizontal="left" vertical="center" wrapText="1"/>
    </xf>
    <xf numFmtId="0" fontId="10" fillId="0" borderId="0" xfId="0" applyFont="1" applyAlignment="1">
      <alignment horizontal="left" vertical="center"/>
    </xf>
    <xf numFmtId="0" fontId="5" fillId="0" borderId="0" xfId="0" applyFont="1" applyAlignment="1">
      <alignment horizontal="left" wrapText="1"/>
    </xf>
    <xf numFmtId="0" fontId="5" fillId="0" borderId="0" xfId="0" applyFont="1" applyAlignment="1">
      <alignment horizontal="left" vertical="center" wrapText="1"/>
    </xf>
    <xf numFmtId="0" fontId="10" fillId="0" borderId="0" xfId="0" applyFont="1" applyAlignment="1">
      <alignment horizontal="center"/>
    </xf>
    <xf numFmtId="0" fontId="10" fillId="0" borderId="0" xfId="0" applyFont="1" applyAlignment="1">
      <alignment horizontal="left"/>
    </xf>
    <xf numFmtId="0" fontId="9" fillId="0" borderId="0" xfId="0" applyFont="1" applyAlignment="1">
      <alignment horizontal="center" vertical="center" wrapText="1"/>
    </xf>
    <xf numFmtId="0" fontId="5" fillId="0" borderId="0" xfId="0" applyFont="1" applyAlignment="1">
      <alignment horizontal="center" vertical="center" wrapText="1"/>
    </xf>
    <xf numFmtId="0" fontId="10" fillId="0" borderId="0" xfId="0" applyFont="1" applyAlignment="1">
      <alignment horizontal="left" wrapText="1"/>
    </xf>
    <xf numFmtId="0" fontId="18" fillId="0" borderId="0" xfId="4" applyFont="1" applyAlignment="1">
      <alignment horizontal="center"/>
    </xf>
    <xf numFmtId="0" fontId="19" fillId="0" borderId="0" xfId="4" applyFont="1" applyAlignment="1">
      <alignment horizontal="center"/>
    </xf>
    <xf numFmtId="0" fontId="8" fillId="0" borderId="10" xfId="3" applyFont="1" applyFill="1" applyBorder="1" applyAlignment="1">
      <alignment horizontal="center" vertical="center"/>
    </xf>
    <xf numFmtId="0" fontId="8" fillId="0" borderId="12" xfId="3" applyFont="1" applyFill="1" applyBorder="1" applyAlignment="1">
      <alignment horizontal="center" vertical="center"/>
    </xf>
    <xf numFmtId="0" fontId="8" fillId="0" borderId="9" xfId="3" applyFont="1" applyFill="1" applyBorder="1" applyAlignment="1">
      <alignment horizontal="center" vertical="center"/>
    </xf>
    <xf numFmtId="0" fontId="18" fillId="2" borderId="0" xfId="5" applyFont="1" applyFill="1" applyAlignment="1">
      <alignment horizontal="center" vertical="center"/>
    </xf>
    <xf numFmtId="0" fontId="19" fillId="0" borderId="0" xfId="4" applyFont="1" applyAlignment="1">
      <alignment horizontal="center" vertical="top"/>
    </xf>
    <xf numFmtId="0" fontId="21" fillId="0" borderId="0" xfId="4" applyFont="1" applyAlignment="1">
      <alignment horizontal="center"/>
    </xf>
    <xf numFmtId="0" fontId="10" fillId="0" borderId="0" xfId="0" applyFont="1" applyAlignment="1">
      <alignment horizontal="center" vertical="center"/>
    </xf>
    <xf numFmtId="0" fontId="14" fillId="0" borderId="0" xfId="0" applyFont="1" applyAlignment="1">
      <alignment horizontal="left" wrapText="1"/>
    </xf>
    <xf numFmtId="0" fontId="24" fillId="0" borderId="0" xfId="0" applyFont="1" applyAlignment="1">
      <alignment horizontal="left" wrapText="1"/>
    </xf>
    <xf numFmtId="0" fontId="10" fillId="0" borderId="11" xfId="0" applyFont="1" applyBorder="1" applyAlignment="1">
      <alignment horizontal="center" vertical="center" wrapText="1"/>
    </xf>
    <xf numFmtId="0" fontId="10" fillId="0" borderId="5" xfId="0" applyFont="1" applyBorder="1" applyAlignment="1">
      <alignment horizontal="center" vertical="center" wrapText="1"/>
    </xf>
    <xf numFmtId="0" fontId="10" fillId="0" borderId="15" xfId="0" applyFont="1" applyBorder="1" applyAlignment="1">
      <alignment horizontal="center" vertical="center" wrapText="1"/>
    </xf>
    <xf numFmtId="0" fontId="10" fillId="0" borderId="14" xfId="0" applyFont="1" applyBorder="1" applyAlignment="1">
      <alignment horizontal="center" vertical="center" wrapText="1"/>
    </xf>
    <xf numFmtId="0" fontId="10" fillId="0" borderId="13" xfId="0" applyFont="1" applyBorder="1" applyAlignment="1">
      <alignment horizontal="center" vertical="center" wrapText="1"/>
    </xf>
    <xf numFmtId="0" fontId="10" fillId="0" borderId="8" xfId="0" applyFont="1" applyBorder="1" applyAlignment="1">
      <alignment horizontal="center" vertical="center" wrapText="1"/>
    </xf>
    <xf numFmtId="0" fontId="5" fillId="0" borderId="1" xfId="0" applyFont="1" applyBorder="1" applyAlignment="1">
      <alignment horizontal="left" vertical="center" wrapText="1"/>
    </xf>
    <xf numFmtId="0" fontId="5" fillId="0" borderId="2" xfId="0" applyFont="1" applyBorder="1" applyAlignment="1">
      <alignment horizontal="left" vertical="center" wrapText="1"/>
    </xf>
    <xf numFmtId="0" fontId="5" fillId="0" borderId="3" xfId="0" applyFont="1" applyBorder="1" applyAlignment="1">
      <alignment horizontal="left" vertical="center" wrapText="1"/>
    </xf>
    <xf numFmtId="0" fontId="10" fillId="0" borderId="1" xfId="0" applyFont="1" applyBorder="1" applyAlignment="1">
      <alignment horizontal="center"/>
    </xf>
    <xf numFmtId="0" fontId="10" fillId="0" borderId="2" xfId="0" applyFont="1" applyBorder="1" applyAlignment="1">
      <alignment horizontal="center"/>
    </xf>
    <xf numFmtId="0" fontId="10" fillId="0" borderId="3" xfId="0" applyFont="1" applyBorder="1" applyAlignment="1">
      <alignment horizontal="center"/>
    </xf>
    <xf numFmtId="0" fontId="10" fillId="0" borderId="4" xfId="0" applyFont="1" applyBorder="1" applyAlignment="1">
      <alignment horizontal="center" vertical="center" wrapText="1"/>
    </xf>
    <xf numFmtId="14" fontId="10" fillId="0" borderId="4" xfId="0" applyNumberFormat="1" applyFont="1" applyBorder="1" applyAlignment="1">
      <alignment horizontal="center" vertical="center" wrapText="1"/>
    </xf>
    <xf numFmtId="0" fontId="13" fillId="0" borderId="0" xfId="0" applyFont="1" applyAlignment="1">
      <alignment horizontal="left" wrapText="1"/>
    </xf>
    <xf numFmtId="0" fontId="9" fillId="0" borderId="0" xfId="0" applyFont="1" applyAlignment="1">
      <alignment horizontal="center" vertical="center"/>
    </xf>
    <xf numFmtId="0" fontId="9" fillId="0" borderId="0" xfId="0" applyFont="1" applyAlignment="1">
      <alignment horizontal="center"/>
    </xf>
    <xf numFmtId="0" fontId="12" fillId="0" borderId="0" xfId="4" applyFont="1" applyAlignment="1">
      <alignment horizontal="center" vertical="top"/>
    </xf>
    <xf numFmtId="0" fontId="12" fillId="0" borderId="0" xfId="4" applyFont="1" applyAlignment="1">
      <alignment horizontal="center" vertical="center"/>
    </xf>
    <xf numFmtId="0" fontId="13" fillId="3" borderId="10" xfId="6" applyFont="1" applyFill="1" applyBorder="1" applyAlignment="1">
      <alignment horizontal="center" vertical="center" wrapText="1"/>
    </xf>
    <xf numFmtId="0" fontId="13" fillId="3" borderId="9" xfId="6" applyFont="1" applyFill="1" applyBorder="1" applyAlignment="1">
      <alignment horizontal="center" vertical="center" wrapText="1"/>
    </xf>
    <xf numFmtId="0" fontId="13" fillId="3" borderId="4" xfId="6" applyFont="1" applyFill="1" applyBorder="1" applyAlignment="1">
      <alignment horizontal="center" vertical="center" wrapText="1"/>
    </xf>
    <xf numFmtId="0" fontId="13" fillId="0" borderId="10" xfId="6" applyFont="1" applyBorder="1" applyAlignment="1">
      <alignment horizontal="center" vertical="center" wrapText="1"/>
    </xf>
    <xf numFmtId="0" fontId="13" fillId="0" borderId="9" xfId="6" applyFont="1" applyBorder="1" applyAlignment="1">
      <alignment horizontal="center" vertical="center" wrapText="1"/>
    </xf>
    <xf numFmtId="0" fontId="14" fillId="0" borderId="0" xfId="0" applyFont="1" applyFill="1" applyAlignment="1">
      <alignment horizontal="left" vertical="top" wrapText="1"/>
    </xf>
    <xf numFmtId="0" fontId="14" fillId="0" borderId="0" xfId="0" applyFont="1" applyFill="1" applyAlignment="1">
      <alignment horizontal="left" vertical="top"/>
    </xf>
    <xf numFmtId="0" fontId="14" fillId="0" borderId="0" xfId="0" applyFont="1" applyFill="1" applyAlignment="1">
      <alignment horizontal="left" vertical="top"/>
    </xf>
  </cellXfs>
  <cellStyles count="12">
    <cellStyle name="Hipervínculo" xfId="3" builtinId="8"/>
    <cellStyle name="Millares [0]" xfId="1" builtinId="6"/>
    <cellStyle name="Millares [0] 10" xfId="10" xr:uid="{CA26CC8B-2F21-4675-8881-371529FE1DBD}"/>
    <cellStyle name="Millares [0] 2" xfId="7" xr:uid="{4FCDB0C6-56ED-4598-9F9B-48FFB5487A21}"/>
    <cellStyle name="Millares [0] 29" xfId="11" xr:uid="{9F05EFD7-A737-4678-A914-A885E6AB36D1}"/>
    <cellStyle name="Millares [0] 3" xfId="9" xr:uid="{94A78992-E17E-45AF-A370-3C611600E824}"/>
    <cellStyle name="Normal" xfId="0" builtinId="0"/>
    <cellStyle name="Normal 11" xfId="8" xr:uid="{B2D3326E-D752-4163-B813-ABF9E6EFD4C9}"/>
    <cellStyle name="Normal_cuadro de AF NG" xfId="6" xr:uid="{2B709FB0-37AC-4483-9487-02FAB74F2A83}"/>
    <cellStyle name="Normal_FANAPEL INDIVIDUAL" xfId="5" xr:uid="{731C2E61-5A80-464C-AAEE-5C6BB68C6DEA}"/>
    <cellStyle name="Normal_informe1" xfId="4" xr:uid="{7CDC33FF-7B8F-48E6-B7AD-0CDDAD609DE4}"/>
    <cellStyle name="Porcentaje"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B2:F24"/>
  <sheetViews>
    <sheetView showGridLines="0" tabSelected="1" zoomScaleNormal="100" workbookViewId="0">
      <selection activeCell="B2" sqref="B2:F24"/>
    </sheetView>
  </sheetViews>
  <sheetFormatPr baseColWidth="10" defaultColWidth="9.140625" defaultRowHeight="15" x14ac:dyDescent="0.25"/>
  <cols>
    <col min="1" max="1" width="2.85546875" style="92" customWidth="1"/>
    <col min="2" max="6" width="23" style="92" customWidth="1"/>
    <col min="7" max="7" width="2.85546875" style="92" customWidth="1"/>
    <col min="8" max="16384" width="9.140625" style="92"/>
  </cols>
  <sheetData>
    <row r="2" spans="2:6" x14ac:dyDescent="0.25">
      <c r="B2" s="300" t="s">
        <v>463</v>
      </c>
      <c r="C2" s="301"/>
      <c r="D2" s="301"/>
      <c r="E2" s="301"/>
      <c r="F2" s="302"/>
    </row>
    <row r="3" spans="2:6" x14ac:dyDescent="0.25">
      <c r="B3" s="303"/>
      <c r="C3" s="304"/>
      <c r="D3" s="304"/>
      <c r="E3" s="304"/>
      <c r="F3" s="305"/>
    </row>
    <row r="4" spans="2:6" x14ac:dyDescent="0.25">
      <c r="B4" s="303"/>
      <c r="C4" s="304"/>
      <c r="D4" s="304"/>
      <c r="E4" s="304"/>
      <c r="F4" s="305"/>
    </row>
    <row r="5" spans="2:6" x14ac:dyDescent="0.25">
      <c r="B5" s="303"/>
      <c r="C5" s="304"/>
      <c r="D5" s="304"/>
      <c r="E5" s="304"/>
      <c r="F5" s="305"/>
    </row>
    <row r="6" spans="2:6" x14ac:dyDescent="0.25">
      <c r="B6" s="303"/>
      <c r="C6" s="304"/>
      <c r="D6" s="304"/>
      <c r="E6" s="304"/>
      <c r="F6" s="305"/>
    </row>
    <row r="7" spans="2:6" x14ac:dyDescent="0.25">
      <c r="B7" s="303"/>
      <c r="C7" s="304"/>
      <c r="D7" s="304"/>
      <c r="E7" s="304"/>
      <c r="F7" s="305"/>
    </row>
    <row r="8" spans="2:6" x14ac:dyDescent="0.25">
      <c r="B8" s="303"/>
      <c r="C8" s="304"/>
      <c r="D8" s="304"/>
      <c r="E8" s="304"/>
      <c r="F8" s="305"/>
    </row>
    <row r="9" spans="2:6" x14ac:dyDescent="0.25">
      <c r="B9" s="303"/>
      <c r="C9" s="304"/>
      <c r="D9" s="304"/>
      <c r="E9" s="304"/>
      <c r="F9" s="305"/>
    </row>
    <row r="10" spans="2:6" x14ac:dyDescent="0.25">
      <c r="B10" s="303"/>
      <c r="C10" s="304"/>
      <c r="D10" s="304"/>
      <c r="E10" s="304"/>
      <c r="F10" s="305"/>
    </row>
    <row r="11" spans="2:6" x14ac:dyDescent="0.25">
      <c r="B11" s="303"/>
      <c r="C11" s="304"/>
      <c r="D11" s="304"/>
      <c r="E11" s="304"/>
      <c r="F11" s="305"/>
    </row>
    <row r="12" spans="2:6" x14ac:dyDescent="0.25">
      <c r="B12" s="303"/>
      <c r="C12" s="304"/>
      <c r="D12" s="304"/>
      <c r="E12" s="304"/>
      <c r="F12" s="305"/>
    </row>
    <row r="13" spans="2:6" x14ac:dyDescent="0.25">
      <c r="B13" s="303"/>
      <c r="C13" s="304"/>
      <c r="D13" s="304"/>
      <c r="E13" s="304"/>
      <c r="F13" s="305"/>
    </row>
    <row r="14" spans="2:6" x14ac:dyDescent="0.25">
      <c r="B14" s="303"/>
      <c r="C14" s="304"/>
      <c r="D14" s="304"/>
      <c r="E14" s="304"/>
      <c r="F14" s="305"/>
    </row>
    <row r="15" spans="2:6" x14ac:dyDescent="0.25">
      <c r="B15" s="303"/>
      <c r="C15" s="304"/>
      <c r="D15" s="304"/>
      <c r="E15" s="304"/>
      <c r="F15" s="305"/>
    </row>
    <row r="16" spans="2:6" x14ac:dyDescent="0.25">
      <c r="B16" s="303"/>
      <c r="C16" s="304"/>
      <c r="D16" s="304"/>
      <c r="E16" s="304"/>
      <c r="F16" s="305"/>
    </row>
    <row r="17" spans="2:6" x14ac:dyDescent="0.25">
      <c r="B17" s="303"/>
      <c r="C17" s="304"/>
      <c r="D17" s="304"/>
      <c r="E17" s="304"/>
      <c r="F17" s="305"/>
    </row>
    <row r="18" spans="2:6" x14ac:dyDescent="0.25">
      <c r="B18" s="303"/>
      <c r="C18" s="304"/>
      <c r="D18" s="304"/>
      <c r="E18" s="304"/>
      <c r="F18" s="305"/>
    </row>
    <row r="19" spans="2:6" x14ac:dyDescent="0.25">
      <c r="B19" s="303"/>
      <c r="C19" s="304"/>
      <c r="D19" s="304"/>
      <c r="E19" s="304"/>
      <c r="F19" s="305"/>
    </row>
    <row r="20" spans="2:6" x14ac:dyDescent="0.25">
      <c r="B20" s="303"/>
      <c r="C20" s="304"/>
      <c r="D20" s="304"/>
      <c r="E20" s="304"/>
      <c r="F20" s="305"/>
    </row>
    <row r="21" spans="2:6" x14ac:dyDescent="0.25">
      <c r="B21" s="303"/>
      <c r="C21" s="304"/>
      <c r="D21" s="304"/>
      <c r="E21" s="304"/>
      <c r="F21" s="305"/>
    </row>
    <row r="22" spans="2:6" x14ac:dyDescent="0.25">
      <c r="B22" s="303"/>
      <c r="C22" s="304"/>
      <c r="D22" s="304"/>
      <c r="E22" s="304"/>
      <c r="F22" s="305"/>
    </row>
    <row r="23" spans="2:6" x14ac:dyDescent="0.25">
      <c r="B23" s="303"/>
      <c r="C23" s="304"/>
      <c r="D23" s="304"/>
      <c r="E23" s="304"/>
      <c r="F23" s="305"/>
    </row>
    <row r="24" spans="2:6" x14ac:dyDescent="0.25">
      <c r="B24" s="306"/>
      <c r="C24" s="307"/>
      <c r="D24" s="307"/>
      <c r="E24" s="307"/>
      <c r="F24" s="308"/>
    </row>
  </sheetData>
  <mergeCells count="1">
    <mergeCell ref="B2:F24"/>
  </mergeCells>
  <pageMargins left="0.25" right="0.25" top="0.75" bottom="0.75" header="0.3" footer="0.3"/>
  <pageSetup paperSize="9" scale="84"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3FD7C2-84D8-443D-ADED-6DC70F9496E7}">
  <sheetPr>
    <pageSetUpPr fitToPage="1"/>
  </sheetPr>
  <dimension ref="B2:C13"/>
  <sheetViews>
    <sheetView showGridLines="0" zoomScaleNormal="100" workbookViewId="0">
      <selection activeCell="B4" sqref="B4"/>
    </sheetView>
  </sheetViews>
  <sheetFormatPr baseColWidth="10" defaultColWidth="11.42578125" defaultRowHeight="15" x14ac:dyDescent="0.25"/>
  <cols>
    <col min="1" max="1" width="2.85546875" style="92" customWidth="1"/>
    <col min="2" max="2" width="68.85546875" style="92" customWidth="1"/>
    <col min="3" max="3" width="11.42578125" style="92"/>
    <col min="4" max="4" width="2.85546875" style="92" customWidth="1"/>
    <col min="5" max="16384" width="11.42578125" style="92"/>
  </cols>
  <sheetData>
    <row r="2" spans="2:3" x14ac:dyDescent="0.25">
      <c r="B2" s="309" t="s">
        <v>0</v>
      </c>
      <c r="C2" s="309"/>
    </row>
    <row r="3" spans="2:3" x14ac:dyDescent="0.25">
      <c r="B3" s="2"/>
    </row>
    <row r="4" spans="2:3" x14ac:dyDescent="0.25">
      <c r="B4" s="1" t="s">
        <v>1</v>
      </c>
      <c r="C4" s="90" t="s">
        <v>2</v>
      </c>
    </row>
    <row r="5" spans="2:3" x14ac:dyDescent="0.25">
      <c r="B5" s="1" t="s">
        <v>3</v>
      </c>
      <c r="C5" s="90" t="s">
        <v>4</v>
      </c>
    </row>
    <row r="6" spans="2:3" x14ac:dyDescent="0.25">
      <c r="B6" s="1" t="s">
        <v>5</v>
      </c>
      <c r="C6" s="90" t="s">
        <v>6</v>
      </c>
    </row>
    <row r="7" spans="2:3" x14ac:dyDescent="0.25">
      <c r="B7" s="91" t="s">
        <v>212</v>
      </c>
      <c r="C7" s="90" t="s">
        <v>7</v>
      </c>
    </row>
    <row r="8" spans="2:3" x14ac:dyDescent="0.25">
      <c r="B8" s="91" t="s">
        <v>211</v>
      </c>
      <c r="C8" s="90" t="s">
        <v>8</v>
      </c>
    </row>
    <row r="9" spans="2:3" x14ac:dyDescent="0.25">
      <c r="B9" s="91" t="s">
        <v>334</v>
      </c>
      <c r="C9" s="90" t="s">
        <v>9</v>
      </c>
    </row>
    <row r="10" spans="2:3" x14ac:dyDescent="0.25">
      <c r="B10" s="91" t="s">
        <v>274</v>
      </c>
      <c r="C10" s="90" t="s">
        <v>10</v>
      </c>
    </row>
    <row r="11" spans="2:3" x14ac:dyDescent="0.25">
      <c r="B11" s="91" t="s">
        <v>226</v>
      </c>
      <c r="C11" s="90" t="s">
        <v>11</v>
      </c>
    </row>
    <row r="12" spans="2:3" x14ac:dyDescent="0.25">
      <c r="B12" s="91" t="s">
        <v>225</v>
      </c>
      <c r="C12" s="90" t="s">
        <v>12</v>
      </c>
    </row>
    <row r="13" spans="2:3" x14ac:dyDescent="0.25">
      <c r="B13" s="91" t="s">
        <v>275</v>
      </c>
      <c r="C13" s="90" t="s">
        <v>13</v>
      </c>
    </row>
  </sheetData>
  <mergeCells count="1">
    <mergeCell ref="B2:C2"/>
  </mergeCells>
  <hyperlinks>
    <hyperlink ref="B4" location="'01'!A1" display="INFORMACIÓN GENERAL DE LA ENTIDAD" xr:uid="{26B9E2BD-767D-4606-9BF1-F5E8F2CE311C}"/>
    <hyperlink ref="B5" location="'02'!A1" display="BALANCE GENERAL" xr:uid="{D3020F31-60B1-4DB6-BF4E-0B987120D268}"/>
    <hyperlink ref="B6" location="'03'!A1" display="ESTADO DE RESULTADO" xr:uid="{402EA977-F9FD-4263-ACC4-6696DE36DE1D}"/>
    <hyperlink ref="B7" location="'06'!A1" display="NOTAS A LOS ESTADOS CONRABLES (NOTA 1 A NOTA 4)" xr:uid="{0D3166B4-A42C-4CF7-9E6F-817BD1FC07AF}"/>
    <hyperlink ref="B8" location="'07'!A1" display="NOTAS A LOS ESTADOS CONRABLES NOTA 5 (INCISO A A I)" xr:uid="{AAE48104-1575-4D8B-89F6-451AA6ADBC3A}"/>
    <hyperlink ref="B9" location="'09'!A1" display="NOTAS A LOS ESTADOS CONRABLES NOTA 5 (INCISO K A W)" xr:uid="{89E94D3F-F68E-4EA0-93D9-43C3FC8B7CA0}"/>
    <hyperlink ref="B10" location="'10'!A1" display="NOTAS A LOS ESTADOS CONRABLES (NOTA 6 A NOTA 13)" xr:uid="{EE5E2D2D-A13E-4DBD-B60F-91AB3E0AEF75}"/>
    <hyperlink ref="B11" location="'11'!A1" display="CARTERA DE INVERSIONES - ANEXO I" xr:uid="{28E56AC8-4DC2-406D-9B4E-4ADF11FCB415}"/>
    <hyperlink ref="B12" location="'12'!A1" display="BIENES DE USO - ANEXO II" xr:uid="{E3CB6384-E84F-4249-8B26-E0C0040999A3}"/>
    <hyperlink ref="B13" location="'13'!A1" display="INTAGIBLES - ANEXO III" xr:uid="{89BB330E-76B0-4F90-B73F-C9611B8AA26D}"/>
  </hyperlinks>
  <pageMargins left="0.25" right="0.25" top="0.75" bottom="0.75" header="0.3" footer="0.3"/>
  <pageSetup paperSize="9" orientation="portrait" r:id="rId1"/>
  <ignoredErrors>
    <ignoredError sqref="C4:C6 C7:C13" numberStoredAsText="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5A059F-0E00-4A15-9F03-7D9E0B7FE5D7}">
  <sheetPr>
    <pageSetUpPr fitToPage="1"/>
  </sheetPr>
  <dimension ref="B1:T73"/>
  <sheetViews>
    <sheetView showGridLines="0" topLeftCell="A54" zoomScaleNormal="100" workbookViewId="0">
      <selection activeCell="B39" sqref="B39:H40"/>
    </sheetView>
  </sheetViews>
  <sheetFormatPr baseColWidth="10" defaultColWidth="11.42578125" defaultRowHeight="15" x14ac:dyDescent="0.25"/>
  <cols>
    <col min="1" max="1" width="2.85546875" style="92" customWidth="1"/>
    <col min="2" max="2" width="8.28515625" style="92" customWidth="1"/>
    <col min="3" max="3" width="23.140625" style="92" customWidth="1"/>
    <col min="4" max="8" width="22.5703125" style="92" customWidth="1"/>
    <col min="9" max="9" width="2.7109375" style="92" customWidth="1"/>
    <col min="10" max="16384" width="11.42578125" style="92"/>
  </cols>
  <sheetData>
    <row r="1" spans="2:10" x14ac:dyDescent="0.25">
      <c r="J1" s="1" t="s">
        <v>269</v>
      </c>
    </row>
    <row r="2" spans="2:10" x14ac:dyDescent="0.25">
      <c r="B2" s="318" t="s">
        <v>1</v>
      </c>
      <c r="C2" s="318"/>
      <c r="D2" s="318"/>
      <c r="E2" s="318"/>
      <c r="F2" s="318"/>
    </row>
    <row r="3" spans="2:10" x14ac:dyDescent="0.25">
      <c r="B3" s="319" t="s">
        <v>413</v>
      </c>
      <c r="C3" s="319"/>
      <c r="D3" s="319"/>
      <c r="E3" s="319"/>
      <c r="F3" s="319"/>
    </row>
    <row r="4" spans="2:10" x14ac:dyDescent="0.25">
      <c r="B4" s="313" t="s">
        <v>14</v>
      </c>
      <c r="C4" s="313"/>
      <c r="D4" s="313"/>
      <c r="E4" s="313"/>
      <c r="F4" s="313"/>
    </row>
    <row r="5" spans="2:10" x14ac:dyDescent="0.25">
      <c r="B5" s="140"/>
      <c r="C5" s="140"/>
      <c r="D5" s="140"/>
      <c r="E5" s="140"/>
      <c r="F5" s="140"/>
    </row>
    <row r="6" spans="2:10" x14ac:dyDescent="0.25">
      <c r="B6" s="2" t="s">
        <v>15</v>
      </c>
      <c r="E6" s="141" t="s">
        <v>218</v>
      </c>
      <c r="F6" s="141"/>
      <c r="G6" s="141"/>
      <c r="H6" s="141"/>
    </row>
    <row r="7" spans="2:10" x14ac:dyDescent="0.25">
      <c r="B7" s="2" t="s">
        <v>16</v>
      </c>
      <c r="C7" s="2"/>
      <c r="D7" s="2"/>
      <c r="E7" s="92" t="s">
        <v>17</v>
      </c>
    </row>
    <row r="8" spans="2:10" x14ac:dyDescent="0.25">
      <c r="B8" s="2" t="s">
        <v>18</v>
      </c>
      <c r="C8" s="2"/>
      <c r="D8" s="2"/>
      <c r="E8" s="92" t="s">
        <v>19</v>
      </c>
    </row>
    <row r="9" spans="2:10" x14ac:dyDescent="0.25">
      <c r="B9" s="2" t="s">
        <v>20</v>
      </c>
      <c r="C9" s="2"/>
      <c r="D9" s="2"/>
      <c r="E9" s="92" t="s">
        <v>21</v>
      </c>
    </row>
    <row r="10" spans="2:10" x14ac:dyDescent="0.25">
      <c r="B10" s="2" t="s">
        <v>22</v>
      </c>
      <c r="C10" s="2"/>
      <c r="D10" s="2"/>
      <c r="E10" s="92" t="s">
        <v>23</v>
      </c>
    </row>
    <row r="11" spans="2:10" x14ac:dyDescent="0.25">
      <c r="B11" s="2" t="s">
        <v>24</v>
      </c>
      <c r="C11" s="2"/>
      <c r="D11" s="2"/>
      <c r="E11" s="92" t="s">
        <v>25</v>
      </c>
    </row>
    <row r="12" spans="2:10" x14ac:dyDescent="0.25">
      <c r="B12" s="2" t="s">
        <v>26</v>
      </c>
      <c r="C12" s="2"/>
      <c r="D12" s="2"/>
      <c r="E12" s="92" t="s">
        <v>27</v>
      </c>
    </row>
    <row r="13" spans="2:10" x14ac:dyDescent="0.25">
      <c r="B13" s="2" t="s">
        <v>28</v>
      </c>
      <c r="C13" s="2"/>
      <c r="D13" s="2"/>
      <c r="E13" s="92" t="s">
        <v>21</v>
      </c>
    </row>
    <row r="15" spans="2:10" x14ac:dyDescent="0.25">
      <c r="B15" s="313" t="s">
        <v>29</v>
      </c>
      <c r="C15" s="313"/>
      <c r="D15" s="313"/>
      <c r="E15" s="313"/>
      <c r="F15" s="313"/>
    </row>
    <row r="17" spans="2:8" ht="16.5" customHeight="1" x14ac:dyDescent="0.25">
      <c r="B17" s="314" t="s">
        <v>30</v>
      </c>
      <c r="C17" s="314"/>
      <c r="D17" s="314"/>
      <c r="E17" s="314"/>
      <c r="F17" s="314"/>
      <c r="G17" s="314"/>
      <c r="H17" s="314"/>
    </row>
    <row r="18" spans="2:8" x14ac:dyDescent="0.25">
      <c r="B18" s="314"/>
      <c r="C18" s="314"/>
      <c r="D18" s="314"/>
      <c r="E18" s="314"/>
      <c r="F18" s="314"/>
      <c r="G18" s="314"/>
      <c r="H18" s="314"/>
    </row>
    <row r="19" spans="2:8" ht="54" customHeight="1" x14ac:dyDescent="0.25">
      <c r="B19" s="314"/>
      <c r="C19" s="314"/>
      <c r="D19" s="314"/>
      <c r="E19" s="314"/>
      <c r="F19" s="314"/>
      <c r="G19" s="314"/>
      <c r="H19" s="314"/>
    </row>
    <row r="21" spans="2:8" x14ac:dyDescent="0.25">
      <c r="B21" s="312" t="s">
        <v>31</v>
      </c>
      <c r="C21" s="312"/>
      <c r="D21" s="312"/>
      <c r="E21" s="312"/>
      <c r="F21" s="312"/>
      <c r="G21" s="312"/>
      <c r="H21" s="312"/>
    </row>
    <row r="23" spans="2:8" x14ac:dyDescent="0.25">
      <c r="B23" s="316" t="s">
        <v>32</v>
      </c>
      <c r="C23" s="316"/>
      <c r="D23" s="143"/>
      <c r="E23" s="317" t="s">
        <v>33</v>
      </c>
      <c r="F23" s="317"/>
    </row>
    <row r="24" spans="2:8" x14ac:dyDescent="0.25">
      <c r="B24" s="317" t="s">
        <v>34</v>
      </c>
      <c r="C24" s="317"/>
      <c r="D24" s="144"/>
    </row>
    <row r="25" spans="2:8" x14ac:dyDescent="0.25">
      <c r="B25" s="311" t="s">
        <v>35</v>
      </c>
      <c r="C25" s="311"/>
      <c r="D25" s="141"/>
      <c r="E25" s="314" t="s">
        <v>36</v>
      </c>
      <c r="F25" s="314"/>
    </row>
    <row r="26" spans="2:8" x14ac:dyDescent="0.25">
      <c r="B26" s="311" t="s">
        <v>37</v>
      </c>
      <c r="C26" s="311"/>
      <c r="D26" s="141"/>
      <c r="E26" s="314" t="s">
        <v>38</v>
      </c>
      <c r="F26" s="314"/>
    </row>
    <row r="27" spans="2:8" x14ac:dyDescent="0.25">
      <c r="B27" s="311" t="s">
        <v>39</v>
      </c>
      <c r="C27" s="311"/>
      <c r="D27" s="141"/>
      <c r="E27" s="314" t="s">
        <v>40</v>
      </c>
      <c r="F27" s="314"/>
    </row>
    <row r="28" spans="2:8" x14ac:dyDescent="0.25">
      <c r="B28" s="311" t="s">
        <v>220</v>
      </c>
      <c r="C28" s="311"/>
      <c r="D28" s="141"/>
      <c r="E28" s="142" t="s">
        <v>185</v>
      </c>
      <c r="F28" s="142"/>
    </row>
    <row r="29" spans="2:8" x14ac:dyDescent="0.25">
      <c r="B29" s="320" t="s">
        <v>41</v>
      </c>
      <c r="C29" s="320"/>
      <c r="D29" s="145"/>
      <c r="E29" s="142"/>
      <c r="F29" s="142"/>
    </row>
    <row r="30" spans="2:8" x14ac:dyDescent="0.25">
      <c r="B30" s="311" t="s">
        <v>42</v>
      </c>
      <c r="C30" s="311"/>
      <c r="D30" s="141"/>
      <c r="E30" s="314" t="s">
        <v>43</v>
      </c>
      <c r="F30" s="314"/>
    </row>
    <row r="31" spans="2:8" x14ac:dyDescent="0.25">
      <c r="B31" s="311" t="s">
        <v>44</v>
      </c>
      <c r="C31" s="311"/>
      <c r="D31" s="141"/>
      <c r="E31" s="314" t="s">
        <v>45</v>
      </c>
      <c r="F31" s="314"/>
    </row>
    <row r="32" spans="2:8" x14ac:dyDescent="0.25">
      <c r="B32" s="311" t="s">
        <v>215</v>
      </c>
      <c r="C32" s="311"/>
      <c r="D32" s="141"/>
      <c r="E32" s="314" t="s">
        <v>46</v>
      </c>
      <c r="F32" s="314"/>
    </row>
    <row r="33" spans="2:20" x14ac:dyDescent="0.25">
      <c r="B33" s="311" t="s">
        <v>47</v>
      </c>
      <c r="C33" s="311"/>
      <c r="D33" s="311"/>
      <c r="E33" s="314" t="s">
        <v>48</v>
      </c>
      <c r="F33" s="314"/>
    </row>
    <row r="34" spans="2:20" x14ac:dyDescent="0.25">
      <c r="B34" s="311" t="s">
        <v>216</v>
      </c>
      <c r="C34" s="311"/>
      <c r="D34" s="141"/>
      <c r="E34" s="314" t="s">
        <v>164</v>
      </c>
      <c r="F34" s="314"/>
    </row>
    <row r="35" spans="2:20" x14ac:dyDescent="0.25">
      <c r="B35" s="311" t="s">
        <v>49</v>
      </c>
      <c r="C35" s="311"/>
      <c r="D35" s="141"/>
      <c r="E35" s="314" t="s">
        <v>50</v>
      </c>
      <c r="F35" s="314"/>
    </row>
    <row r="37" spans="2:20" x14ac:dyDescent="0.25">
      <c r="B37" s="144" t="s">
        <v>51</v>
      </c>
    </row>
    <row r="39" spans="2:20" ht="21" customHeight="1" x14ac:dyDescent="0.25">
      <c r="B39" s="315" t="s">
        <v>330</v>
      </c>
      <c r="C39" s="315"/>
      <c r="D39" s="315"/>
      <c r="E39" s="315"/>
      <c r="F39" s="315"/>
      <c r="G39" s="315"/>
      <c r="H39" s="315"/>
    </row>
    <row r="40" spans="2:20" ht="21" customHeight="1" x14ac:dyDescent="0.25">
      <c r="B40" s="315"/>
      <c r="C40" s="315"/>
      <c r="D40" s="315"/>
      <c r="E40" s="315"/>
      <c r="F40" s="315"/>
      <c r="G40" s="315"/>
      <c r="H40" s="315"/>
    </row>
    <row r="41" spans="2:20" x14ac:dyDescent="0.25">
      <c r="B41" s="2" t="s">
        <v>310</v>
      </c>
      <c r="E41" s="92" t="s">
        <v>331</v>
      </c>
    </row>
    <row r="42" spans="2:20" x14ac:dyDescent="0.25">
      <c r="B42" s="2" t="s">
        <v>311</v>
      </c>
      <c r="E42" s="92" t="s">
        <v>332</v>
      </c>
      <c r="H42" s="310"/>
      <c r="I42" s="310"/>
      <c r="J42" s="310"/>
      <c r="K42" s="310"/>
      <c r="L42" s="310"/>
      <c r="M42" s="310"/>
      <c r="N42" s="310"/>
      <c r="O42" s="310"/>
      <c r="P42" s="310"/>
      <c r="Q42" s="310"/>
      <c r="R42" s="310"/>
      <c r="S42" s="310"/>
      <c r="T42" s="310"/>
    </row>
    <row r="43" spans="2:20" x14ac:dyDescent="0.25">
      <c r="B43" s="2" t="s">
        <v>52</v>
      </c>
      <c r="E43" s="92" t="s">
        <v>333</v>
      </c>
    </row>
    <row r="44" spans="2:20" x14ac:dyDescent="0.25">
      <c r="B44" s="2" t="s">
        <v>312</v>
      </c>
      <c r="E44" s="92" t="s">
        <v>53</v>
      </c>
    </row>
    <row r="47" spans="2:20" x14ac:dyDescent="0.25">
      <c r="B47" s="312" t="s">
        <v>55</v>
      </c>
      <c r="C47" s="312"/>
      <c r="D47" s="312"/>
      <c r="E47" s="312"/>
      <c r="F47" s="312"/>
      <c r="G47" s="312"/>
      <c r="H47" s="312"/>
    </row>
    <row r="49" spans="2:8" x14ac:dyDescent="0.25">
      <c r="B49" s="2" t="s">
        <v>56</v>
      </c>
      <c r="D49" s="92" t="s">
        <v>57</v>
      </c>
    </row>
    <row r="50" spans="2:8" x14ac:dyDescent="0.25">
      <c r="B50" s="2" t="s">
        <v>16</v>
      </c>
      <c r="D50" s="92" t="s">
        <v>58</v>
      </c>
    </row>
    <row r="51" spans="2:8" x14ac:dyDescent="0.25">
      <c r="B51" s="2" t="s">
        <v>59</v>
      </c>
      <c r="D51" s="92" t="s">
        <v>60</v>
      </c>
    </row>
    <row r="52" spans="2:8" x14ac:dyDescent="0.25">
      <c r="B52" s="2" t="s">
        <v>22</v>
      </c>
      <c r="D52" s="92" t="s">
        <v>61</v>
      </c>
    </row>
    <row r="54" spans="2:8" x14ac:dyDescent="0.25">
      <c r="B54" s="313" t="s">
        <v>62</v>
      </c>
      <c r="C54" s="313"/>
      <c r="D54" s="313"/>
      <c r="E54" s="313"/>
      <c r="F54" s="313"/>
      <c r="G54" s="313"/>
      <c r="H54" s="313"/>
    </row>
    <row r="56" spans="2:8" x14ac:dyDescent="0.25">
      <c r="B56" s="313" t="s">
        <v>292</v>
      </c>
      <c r="C56" s="313"/>
      <c r="D56" s="313"/>
      <c r="E56" s="313"/>
      <c r="F56" s="313"/>
      <c r="G56" s="313"/>
      <c r="H56" s="313"/>
    </row>
    <row r="57" spans="2:8" x14ac:dyDescent="0.25">
      <c r="B57" s="2" t="s">
        <v>63</v>
      </c>
      <c r="E57" s="92" t="s">
        <v>64</v>
      </c>
    </row>
    <row r="58" spans="2:8" x14ac:dyDescent="0.25">
      <c r="B58" s="2" t="s">
        <v>59</v>
      </c>
      <c r="E58" s="92" t="s">
        <v>21</v>
      </c>
    </row>
    <row r="59" spans="2:8" x14ac:dyDescent="0.25">
      <c r="B59" s="2" t="s">
        <v>65</v>
      </c>
      <c r="E59" s="92" t="s">
        <v>66</v>
      </c>
    </row>
    <row r="60" spans="2:8" x14ac:dyDescent="0.25">
      <c r="B60" s="2" t="s">
        <v>67</v>
      </c>
      <c r="E60" s="89">
        <v>0.81899999999999995</v>
      </c>
    </row>
    <row r="61" spans="2:8" x14ac:dyDescent="0.25">
      <c r="B61" s="2" t="s">
        <v>68</v>
      </c>
      <c r="E61" s="89">
        <v>0.81899999999999995</v>
      </c>
    </row>
    <row r="62" spans="2:8" x14ac:dyDescent="0.25">
      <c r="B62" s="313" t="s">
        <v>232</v>
      </c>
      <c r="C62" s="313"/>
      <c r="D62" s="313"/>
      <c r="E62" s="313"/>
      <c r="F62" s="313"/>
      <c r="G62" s="313"/>
      <c r="H62" s="313"/>
    </row>
    <row r="63" spans="2:8" x14ac:dyDescent="0.25">
      <c r="B63" s="2" t="s">
        <v>69</v>
      </c>
      <c r="D63" s="311" t="s">
        <v>327</v>
      </c>
      <c r="E63" s="311"/>
      <c r="F63" s="311"/>
      <c r="G63" s="311"/>
      <c r="H63" s="311"/>
    </row>
    <row r="64" spans="2:8" x14ac:dyDescent="0.25">
      <c r="B64" s="2" t="s">
        <v>70</v>
      </c>
      <c r="D64" s="311" t="s">
        <v>328</v>
      </c>
      <c r="E64" s="311"/>
      <c r="F64" s="311"/>
      <c r="G64" s="311"/>
      <c r="H64" s="311"/>
    </row>
    <row r="65" spans="2:8" x14ac:dyDescent="0.25">
      <c r="B65" s="2" t="s">
        <v>71</v>
      </c>
      <c r="D65" s="311" t="s">
        <v>329</v>
      </c>
      <c r="E65" s="311"/>
      <c r="F65" s="311"/>
      <c r="G65" s="311"/>
      <c r="H65" s="311"/>
    </row>
    <row r="66" spans="2:8" x14ac:dyDescent="0.25">
      <c r="B66" s="2" t="s">
        <v>72</v>
      </c>
      <c r="D66" s="311" t="s">
        <v>337</v>
      </c>
      <c r="E66" s="311"/>
      <c r="F66" s="311"/>
      <c r="G66" s="311"/>
      <c r="H66" s="311"/>
    </row>
    <row r="67" spans="2:8" x14ac:dyDescent="0.25">
      <c r="B67" s="2" t="s">
        <v>73</v>
      </c>
      <c r="D67" s="92" t="s">
        <v>74</v>
      </c>
    </row>
    <row r="68" spans="2:8" x14ac:dyDescent="0.25">
      <c r="B68" s="2" t="s">
        <v>75</v>
      </c>
      <c r="D68" s="92" t="s">
        <v>76</v>
      </c>
    </row>
    <row r="69" spans="2:8" x14ac:dyDescent="0.25">
      <c r="B69" s="2" t="s">
        <v>77</v>
      </c>
      <c r="D69" s="92" t="s">
        <v>78</v>
      </c>
    </row>
    <row r="70" spans="2:8" x14ac:dyDescent="0.25">
      <c r="B70" s="2" t="s">
        <v>79</v>
      </c>
      <c r="D70" s="92" t="s">
        <v>80</v>
      </c>
    </row>
    <row r="71" spans="2:8" x14ac:dyDescent="0.25">
      <c r="B71" s="2" t="s">
        <v>81</v>
      </c>
      <c r="D71" s="92" t="s">
        <v>82</v>
      </c>
    </row>
    <row r="72" spans="2:8" x14ac:dyDescent="0.25">
      <c r="B72" s="2" t="s">
        <v>50</v>
      </c>
      <c r="D72" s="92" t="s">
        <v>49</v>
      </c>
    </row>
    <row r="73" spans="2:8" x14ac:dyDescent="0.25">
      <c r="B73" s="2" t="s">
        <v>83</v>
      </c>
      <c r="D73" s="92" t="s">
        <v>84</v>
      </c>
    </row>
  </sheetData>
  <mergeCells count="39">
    <mergeCell ref="B2:F2"/>
    <mergeCell ref="B3:F3"/>
    <mergeCell ref="B4:F4"/>
    <mergeCell ref="B15:F15"/>
    <mergeCell ref="B33:D33"/>
    <mergeCell ref="B30:C30"/>
    <mergeCell ref="E31:F31"/>
    <mergeCell ref="E32:F32"/>
    <mergeCell ref="E33:F33"/>
    <mergeCell ref="B24:C24"/>
    <mergeCell ref="B29:C29"/>
    <mergeCell ref="E25:F25"/>
    <mergeCell ref="E26:F26"/>
    <mergeCell ref="E27:F27"/>
    <mergeCell ref="B25:C25"/>
    <mergeCell ref="B26:C26"/>
    <mergeCell ref="B27:C27"/>
    <mergeCell ref="B28:C28"/>
    <mergeCell ref="B17:H19"/>
    <mergeCell ref="B21:H21"/>
    <mergeCell ref="B39:H40"/>
    <mergeCell ref="E30:F30"/>
    <mergeCell ref="B23:C23"/>
    <mergeCell ref="E23:F23"/>
    <mergeCell ref="B35:C35"/>
    <mergeCell ref="E35:F35"/>
    <mergeCell ref="B31:C31"/>
    <mergeCell ref="B32:C32"/>
    <mergeCell ref="B34:C34"/>
    <mergeCell ref="E34:F34"/>
    <mergeCell ref="H42:T42"/>
    <mergeCell ref="D66:H66"/>
    <mergeCell ref="D63:H63"/>
    <mergeCell ref="D64:H64"/>
    <mergeCell ref="D65:H65"/>
    <mergeCell ref="B47:H47"/>
    <mergeCell ref="B54:H54"/>
    <mergeCell ref="B56:H56"/>
    <mergeCell ref="B62:H62"/>
  </mergeCells>
  <hyperlinks>
    <hyperlink ref="J1" location="ÍNDICE!A1" display="Indice" xr:uid="{E58AC891-5EA3-4A73-B657-58433CADD0F8}"/>
  </hyperlinks>
  <pageMargins left="0.25" right="0.25" top="0.75" bottom="0.75" header="0.3" footer="0.3"/>
  <pageSetup paperSize="9" scale="35"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7E6506-38D7-4615-BD76-655EF24BAB6A}">
  <sheetPr>
    <pageSetUpPr fitToPage="1"/>
  </sheetPr>
  <dimension ref="A1:K30"/>
  <sheetViews>
    <sheetView showGridLines="0" topLeftCell="B13" zoomScaleNormal="100" workbookViewId="0">
      <selection activeCell="D28" sqref="D28"/>
    </sheetView>
  </sheetViews>
  <sheetFormatPr baseColWidth="10" defaultColWidth="11.42578125" defaultRowHeight="15" x14ac:dyDescent="0.25"/>
  <cols>
    <col min="1" max="1" width="2.85546875" style="92" customWidth="1"/>
    <col min="2" max="2" width="43.5703125" style="92" customWidth="1"/>
    <col min="3" max="3" width="10.5703125" style="92" customWidth="1"/>
    <col min="4" max="5" width="20.140625" style="92" customWidth="1"/>
    <col min="6" max="6" width="43.5703125" style="92" customWidth="1"/>
    <col min="7" max="7" width="7.85546875" style="92" customWidth="1"/>
    <col min="8" max="9" width="20.140625" style="92" customWidth="1"/>
    <col min="10" max="10" width="2.85546875" style="92" customWidth="1"/>
    <col min="11" max="11" width="18.42578125" style="92" bestFit="1" customWidth="1"/>
    <col min="12" max="12" width="18.140625" style="92" bestFit="1" customWidth="1"/>
    <col min="13" max="13" width="17.7109375" style="92" bestFit="1" customWidth="1"/>
    <col min="14" max="16384" width="11.42578125" style="92"/>
  </cols>
  <sheetData>
    <row r="1" spans="1:11" x14ac:dyDescent="0.25">
      <c r="A1" s="1" t="s">
        <v>269</v>
      </c>
    </row>
    <row r="2" spans="1:11" x14ac:dyDescent="0.25">
      <c r="B2" s="321" t="s">
        <v>85</v>
      </c>
      <c r="C2" s="321"/>
      <c r="D2" s="321"/>
      <c r="E2" s="321"/>
      <c r="F2" s="321"/>
      <c r="G2" s="321"/>
      <c r="H2" s="321"/>
      <c r="I2" s="321"/>
    </row>
    <row r="3" spans="1:11" x14ac:dyDescent="0.25">
      <c r="B3" s="322" t="s">
        <v>280</v>
      </c>
      <c r="C3" s="322"/>
      <c r="D3" s="322"/>
      <c r="E3" s="322"/>
      <c r="F3" s="322"/>
      <c r="G3" s="322"/>
      <c r="H3" s="322"/>
      <c r="I3" s="322"/>
    </row>
    <row r="4" spans="1:11" x14ac:dyDescent="0.25">
      <c r="B4" s="322" t="s">
        <v>414</v>
      </c>
      <c r="C4" s="322"/>
      <c r="D4" s="322"/>
      <c r="E4" s="322"/>
      <c r="F4" s="322"/>
      <c r="G4" s="322"/>
      <c r="H4" s="322"/>
      <c r="I4" s="322"/>
    </row>
    <row r="5" spans="1:11" x14ac:dyDescent="0.25">
      <c r="B5" s="322" t="s">
        <v>86</v>
      </c>
      <c r="C5" s="322"/>
      <c r="D5" s="322"/>
      <c r="E5" s="322"/>
      <c r="F5" s="322"/>
      <c r="G5" s="322"/>
      <c r="H5" s="322"/>
      <c r="I5" s="322"/>
    </row>
    <row r="6" spans="1:11" x14ac:dyDescent="0.25">
      <c r="B6" s="152"/>
      <c r="C6" s="152"/>
      <c r="D6" s="152"/>
      <c r="E6" s="153"/>
      <c r="F6" s="152"/>
      <c r="G6" s="152"/>
      <c r="H6" s="152"/>
      <c r="I6" s="152"/>
    </row>
    <row r="7" spans="1:11" x14ac:dyDescent="0.25">
      <c r="B7" s="126" t="s">
        <v>87</v>
      </c>
      <c r="C7" s="97" t="s">
        <v>88</v>
      </c>
      <c r="D7" s="268">
        <v>45016</v>
      </c>
      <c r="E7" s="268">
        <v>44926</v>
      </c>
      <c r="F7" s="126" t="s">
        <v>89</v>
      </c>
      <c r="G7" s="97" t="s">
        <v>88</v>
      </c>
      <c r="H7" s="268">
        <f>+D7</f>
        <v>45016</v>
      </c>
      <c r="I7" s="268">
        <f>+E7</f>
        <v>44926</v>
      </c>
    </row>
    <row r="8" spans="1:11" x14ac:dyDescent="0.25">
      <c r="B8" s="127" t="s">
        <v>90</v>
      </c>
      <c r="C8" s="128"/>
      <c r="D8" s="128"/>
      <c r="E8" s="129"/>
      <c r="F8" s="130" t="s">
        <v>91</v>
      </c>
      <c r="G8" s="131"/>
      <c r="H8" s="131"/>
      <c r="I8" s="132"/>
    </row>
    <row r="9" spans="1:11" x14ac:dyDescent="0.25">
      <c r="B9" s="154" t="s">
        <v>92</v>
      </c>
      <c r="C9" s="155" t="s">
        <v>93</v>
      </c>
      <c r="D9" s="156">
        <v>8037891636</v>
      </c>
      <c r="E9" s="156">
        <v>5546833519</v>
      </c>
      <c r="F9" s="154" t="s">
        <v>391</v>
      </c>
      <c r="G9" s="265" t="s">
        <v>304</v>
      </c>
      <c r="H9" s="156">
        <v>78684698</v>
      </c>
      <c r="I9" s="156">
        <v>201704896</v>
      </c>
    </row>
    <row r="10" spans="1:11" x14ac:dyDescent="0.25">
      <c r="B10" s="133" t="s">
        <v>95</v>
      </c>
      <c r="C10" s="155" t="s">
        <v>303</v>
      </c>
      <c r="D10" s="158">
        <v>204945268628</v>
      </c>
      <c r="E10" s="158">
        <v>215667591262</v>
      </c>
      <c r="F10" s="133" t="s">
        <v>96</v>
      </c>
      <c r="G10" s="134" t="s">
        <v>410</v>
      </c>
      <c r="H10" s="158">
        <v>164312535279</v>
      </c>
      <c r="I10" s="158">
        <v>177178032536</v>
      </c>
    </row>
    <row r="11" spans="1:11" x14ac:dyDescent="0.25">
      <c r="B11" s="133" t="s">
        <v>97</v>
      </c>
      <c r="C11" s="155" t="s">
        <v>98</v>
      </c>
      <c r="D11" s="158">
        <v>3653852761</v>
      </c>
      <c r="E11" s="158">
        <v>3022997598</v>
      </c>
      <c r="F11" s="133" t="s">
        <v>99</v>
      </c>
      <c r="G11" s="134" t="s">
        <v>308</v>
      </c>
      <c r="H11" s="158">
        <v>8750873063</v>
      </c>
      <c r="I11" s="158">
        <v>1279388297</v>
      </c>
      <c r="K11" s="3"/>
    </row>
    <row r="12" spans="1:11" x14ac:dyDescent="0.25">
      <c r="B12" s="133" t="s">
        <v>100</v>
      </c>
      <c r="C12" s="155" t="s">
        <v>409</v>
      </c>
      <c r="D12" s="158">
        <v>2665010202</v>
      </c>
      <c r="E12" s="158">
        <v>1593106165</v>
      </c>
      <c r="F12" s="133" t="s">
        <v>94</v>
      </c>
      <c r="G12" s="134" t="s">
        <v>304</v>
      </c>
      <c r="H12" s="158">
        <v>6707646812</v>
      </c>
      <c r="I12" s="158">
        <v>2015521047</v>
      </c>
    </row>
    <row r="13" spans="1:11" x14ac:dyDescent="0.25">
      <c r="B13" s="135" t="s">
        <v>101</v>
      </c>
      <c r="C13" s="155"/>
      <c r="D13" s="101">
        <f>SUM(D9:D12)</f>
        <v>219302023227</v>
      </c>
      <c r="E13" s="101">
        <f>SUM(E9:E12)</f>
        <v>225830528544</v>
      </c>
      <c r="F13" s="135" t="s">
        <v>102</v>
      </c>
      <c r="G13" s="134"/>
      <c r="H13" s="101">
        <f>SUM(H9:H12)</f>
        <v>179849739852</v>
      </c>
      <c r="I13" s="101">
        <f>SUM(I9:I12)</f>
        <v>180674646776</v>
      </c>
    </row>
    <row r="14" spans="1:11" x14ac:dyDescent="0.25">
      <c r="B14" s="135"/>
      <c r="C14" s="155"/>
      <c r="D14" s="101"/>
      <c r="E14" s="101"/>
      <c r="F14" s="135" t="s">
        <v>105</v>
      </c>
      <c r="G14" s="134"/>
      <c r="H14" s="101">
        <f>+H13</f>
        <v>179849739852</v>
      </c>
      <c r="I14" s="101">
        <f>+I13</f>
        <v>180674646776</v>
      </c>
    </row>
    <row r="15" spans="1:11" x14ac:dyDescent="0.25">
      <c r="B15" s="127" t="s">
        <v>138</v>
      </c>
      <c r="C15" s="128"/>
      <c r="D15" s="266"/>
      <c r="E15" s="160"/>
      <c r="F15" s="127" t="s">
        <v>281</v>
      </c>
      <c r="G15" s="128"/>
      <c r="H15" s="128"/>
      <c r="I15" s="160"/>
    </row>
    <row r="16" spans="1:11" x14ac:dyDescent="0.25">
      <c r="B16" s="133" t="s">
        <v>103</v>
      </c>
      <c r="C16" s="155" t="s">
        <v>303</v>
      </c>
      <c r="D16" s="158">
        <v>5002000000</v>
      </c>
      <c r="E16" s="158">
        <v>5276608750</v>
      </c>
      <c r="F16" s="133" t="s">
        <v>106</v>
      </c>
      <c r="G16" s="134"/>
      <c r="H16" s="158">
        <v>41090000000</v>
      </c>
      <c r="I16" s="158">
        <v>38471700000</v>
      </c>
    </row>
    <row r="17" spans="2:9" x14ac:dyDescent="0.25">
      <c r="B17" s="133" t="s">
        <v>104</v>
      </c>
      <c r="C17" s="155" t="s">
        <v>305</v>
      </c>
      <c r="D17" s="267">
        <v>1526773605</v>
      </c>
      <c r="E17" s="267">
        <v>1540790116</v>
      </c>
      <c r="F17" s="133" t="s">
        <v>339</v>
      </c>
      <c r="G17" s="134"/>
      <c r="H17" s="158">
        <v>987500000</v>
      </c>
      <c r="I17" s="158">
        <v>987500000</v>
      </c>
    </row>
    <row r="18" spans="2:9" x14ac:dyDescent="0.25">
      <c r="B18" s="133" t="s">
        <v>282</v>
      </c>
      <c r="C18" s="155" t="s">
        <v>306</v>
      </c>
      <c r="D18" s="161">
        <v>335537156</v>
      </c>
      <c r="E18" s="161">
        <v>366785765</v>
      </c>
      <c r="F18" s="133" t="s">
        <v>283</v>
      </c>
      <c r="G18" s="134"/>
      <c r="H18" s="158">
        <v>3103973073</v>
      </c>
      <c r="I18" s="158">
        <v>2583265794.5483465</v>
      </c>
    </row>
    <row r="19" spans="2:9" x14ac:dyDescent="0.25">
      <c r="B19" s="133" t="s">
        <v>107</v>
      </c>
      <c r="C19" s="155" t="s">
        <v>409</v>
      </c>
      <c r="D19" s="158">
        <v>173533887</v>
      </c>
      <c r="E19" s="158">
        <v>114642473</v>
      </c>
      <c r="F19" s="133" t="s">
        <v>284</v>
      </c>
      <c r="G19" s="134"/>
      <c r="H19" s="158">
        <v>1308654950</v>
      </c>
      <c r="I19" s="158">
        <v>10412243077</v>
      </c>
    </row>
    <row r="20" spans="2:9" x14ac:dyDescent="0.25">
      <c r="B20" s="135" t="s">
        <v>108</v>
      </c>
      <c r="C20" s="155"/>
      <c r="D20" s="101">
        <f>SUM(D16:D19)</f>
        <v>7037844648</v>
      </c>
      <c r="E20" s="101">
        <f>SUM(E16:E19)</f>
        <v>7298827104</v>
      </c>
      <c r="F20" s="135" t="s">
        <v>109</v>
      </c>
      <c r="G20" s="134"/>
      <c r="H20" s="101">
        <f>SUM(H16:H19)</f>
        <v>46490128023</v>
      </c>
      <c r="I20" s="101">
        <f>SUM(I16:I19)</f>
        <v>52454708871.548347</v>
      </c>
    </row>
    <row r="21" spans="2:9" x14ac:dyDescent="0.25">
      <c r="B21" s="133"/>
      <c r="C21" s="155"/>
      <c r="D21" s="159"/>
      <c r="E21" s="157"/>
      <c r="F21" s="135"/>
      <c r="G21" s="134"/>
      <c r="H21" s="101"/>
      <c r="I21" s="101"/>
    </row>
    <row r="22" spans="2:9" x14ac:dyDescent="0.25">
      <c r="B22" s="135" t="s">
        <v>110</v>
      </c>
      <c r="C22" s="155"/>
      <c r="D22" s="101">
        <f>+D13+D20</f>
        <v>226339867875</v>
      </c>
      <c r="E22" s="101">
        <f>+E13+E20</f>
        <v>233129355648</v>
      </c>
      <c r="F22" s="135" t="s">
        <v>111</v>
      </c>
      <c r="G22" s="134"/>
      <c r="H22" s="101">
        <f>+H20+H14</f>
        <v>226339867875</v>
      </c>
      <c r="I22" s="101">
        <f>+I20+I14</f>
        <v>233129355647.54834</v>
      </c>
    </row>
    <row r="23" spans="2:9" x14ac:dyDescent="0.25">
      <c r="B23" s="136"/>
      <c r="C23" s="162"/>
      <c r="D23" s="163"/>
      <c r="E23" s="164"/>
      <c r="F23" s="136"/>
      <c r="G23" s="137"/>
      <c r="H23" s="137"/>
      <c r="I23" s="165"/>
    </row>
    <row r="25" spans="2:9" x14ac:dyDescent="0.25">
      <c r="B25" s="97" t="s">
        <v>213</v>
      </c>
      <c r="C25" s="96" t="s">
        <v>88</v>
      </c>
      <c r="D25" s="269">
        <f>+D7</f>
        <v>45016</v>
      </c>
      <c r="E25" s="269">
        <f>+E7</f>
        <v>44926</v>
      </c>
      <c r="F25" s="97" t="s">
        <v>214</v>
      </c>
      <c r="G25" s="97" t="s">
        <v>88</v>
      </c>
      <c r="H25" s="269">
        <f>+D25</f>
        <v>45016</v>
      </c>
      <c r="I25" s="269">
        <f>+E25</f>
        <v>44926</v>
      </c>
    </row>
    <row r="26" spans="2:9" x14ac:dyDescent="0.25">
      <c r="B26" s="99" t="s">
        <v>237</v>
      </c>
      <c r="C26" s="323">
        <v>12</v>
      </c>
      <c r="D26" s="98">
        <v>440387595234</v>
      </c>
      <c r="E26" s="275">
        <v>513957103830</v>
      </c>
      <c r="F26" s="99" t="s">
        <v>239</v>
      </c>
      <c r="G26" s="323">
        <v>12</v>
      </c>
      <c r="H26" s="98">
        <f>+D26</f>
        <v>440387595234</v>
      </c>
      <c r="I26" s="103">
        <f>+E26</f>
        <v>513957103830</v>
      </c>
    </row>
    <row r="27" spans="2:9" x14ac:dyDescent="0.25">
      <c r="B27" s="115" t="s">
        <v>238</v>
      </c>
      <c r="C27" s="324"/>
      <c r="D27" s="274">
        <v>33592238.760000005</v>
      </c>
      <c r="E27" s="276">
        <v>33718191.159999996</v>
      </c>
      <c r="F27" s="115" t="s">
        <v>240</v>
      </c>
      <c r="G27" s="324"/>
      <c r="H27" s="274">
        <f>+D27</f>
        <v>33592238.760000005</v>
      </c>
      <c r="I27" s="116">
        <f t="shared" ref="I27:I28" si="0">+E27</f>
        <v>33718191.159999996</v>
      </c>
    </row>
    <row r="28" spans="2:9" x14ac:dyDescent="0.25">
      <c r="B28" s="102" t="s">
        <v>266</v>
      </c>
      <c r="C28" s="325"/>
      <c r="D28" s="100">
        <v>2800000</v>
      </c>
      <c r="E28" s="277">
        <v>2000000</v>
      </c>
      <c r="F28" s="102" t="s">
        <v>240</v>
      </c>
      <c r="G28" s="325"/>
      <c r="H28" s="100">
        <f>+D28</f>
        <v>2800000</v>
      </c>
      <c r="I28" s="104">
        <f t="shared" si="0"/>
        <v>2000000</v>
      </c>
    </row>
    <row r="30" spans="2:9" x14ac:dyDescent="0.25">
      <c r="B30" s="146" t="s">
        <v>277</v>
      </c>
      <c r="C30" s="146"/>
      <c r="D30" s="146"/>
      <c r="E30" s="146"/>
      <c r="F30" s="146"/>
      <c r="G30" s="146"/>
      <c r="H30" s="146"/>
      <c r="I30" s="146"/>
    </row>
  </sheetData>
  <mergeCells count="6">
    <mergeCell ref="B2:I2"/>
    <mergeCell ref="B3:I3"/>
    <mergeCell ref="B4:I4"/>
    <mergeCell ref="B5:I5"/>
    <mergeCell ref="C26:C28"/>
    <mergeCell ref="G26:G28"/>
  </mergeCells>
  <hyperlinks>
    <hyperlink ref="A1" location="ÍNDICE!A1" display="Indice" xr:uid="{0EB71D50-0B54-478A-8667-514F6BB43E98}"/>
    <hyperlink ref="C26" location="'10'!A35" display="'10'!A35" xr:uid="{BA0F2327-1ABF-4F3C-96D4-E40D0798CE05}"/>
    <hyperlink ref="G26" location="'10'!A35" display="'10'!A35" xr:uid="{EB5EB9DA-DCB7-4534-80F4-F06B59C144EA}"/>
  </hyperlinks>
  <pageMargins left="0.25" right="0.25" top="0.75" bottom="0.75" header="0.3" footer="0.3"/>
  <pageSetup paperSize="9" scale="52"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398E2E-9668-446E-9907-5FBB9C2F347D}">
  <sheetPr>
    <pageSetUpPr fitToPage="1"/>
  </sheetPr>
  <dimension ref="A1:E50"/>
  <sheetViews>
    <sheetView showGridLines="0" zoomScaleNormal="100" workbookViewId="0">
      <selection activeCell="E57" sqref="E57"/>
    </sheetView>
  </sheetViews>
  <sheetFormatPr baseColWidth="10" defaultColWidth="11.42578125" defaultRowHeight="15" x14ac:dyDescent="0.25"/>
  <cols>
    <col min="1" max="1" width="2.85546875" style="92" customWidth="1"/>
    <col min="2" max="2" width="93.28515625" style="92" customWidth="1"/>
    <col min="3" max="3" width="6" style="92" bestFit="1" customWidth="1"/>
    <col min="4" max="5" width="22.140625" style="206" bestFit="1" customWidth="1"/>
    <col min="6" max="16384" width="11.42578125" style="92"/>
  </cols>
  <sheetData>
    <row r="1" spans="1:5" x14ac:dyDescent="0.25">
      <c r="A1" s="1" t="s">
        <v>269</v>
      </c>
    </row>
    <row r="2" spans="1:5" x14ac:dyDescent="0.25">
      <c r="B2" s="326" t="s">
        <v>85</v>
      </c>
      <c r="C2" s="326"/>
      <c r="D2" s="326"/>
      <c r="E2" s="326"/>
    </row>
    <row r="3" spans="1:5" x14ac:dyDescent="0.25">
      <c r="B3" s="327" t="s">
        <v>5</v>
      </c>
      <c r="C3" s="327"/>
      <c r="D3" s="327"/>
      <c r="E3" s="327"/>
    </row>
    <row r="4" spans="1:5" x14ac:dyDescent="0.25">
      <c r="B4" s="328" t="s">
        <v>414</v>
      </c>
      <c r="C4" s="328"/>
      <c r="D4" s="328"/>
      <c r="E4" s="328"/>
    </row>
    <row r="5" spans="1:5" x14ac:dyDescent="0.25">
      <c r="B5" s="328" t="s">
        <v>86</v>
      </c>
      <c r="C5" s="328"/>
      <c r="D5" s="328"/>
      <c r="E5" s="328"/>
    </row>
    <row r="6" spans="1:5" x14ac:dyDescent="0.25">
      <c r="B6" s="106"/>
      <c r="C6" s="106"/>
      <c r="D6" s="207"/>
      <c r="E6" s="208"/>
    </row>
    <row r="7" spans="1:5" x14ac:dyDescent="0.25">
      <c r="B7" s="107" t="s">
        <v>112</v>
      </c>
      <c r="C7" s="97" t="s">
        <v>88</v>
      </c>
      <c r="D7" s="270">
        <v>45016</v>
      </c>
      <c r="E7" s="270">
        <v>44651</v>
      </c>
    </row>
    <row r="8" spans="1:5" x14ac:dyDescent="0.25">
      <c r="B8" s="112"/>
      <c r="C8" s="113"/>
      <c r="D8" s="209"/>
      <c r="E8" s="210"/>
    </row>
    <row r="9" spans="1:5" x14ac:dyDescent="0.25">
      <c r="B9" s="108" t="s">
        <v>241</v>
      </c>
      <c r="C9" s="109"/>
      <c r="D9" s="211">
        <f>SUM(D10:D16)</f>
        <v>10069426644</v>
      </c>
      <c r="E9" s="211">
        <f>SUM(E10:E16)</f>
        <v>7922707176</v>
      </c>
    </row>
    <row r="10" spans="1:5" x14ac:dyDescent="0.25">
      <c r="B10" s="25" t="s">
        <v>242</v>
      </c>
      <c r="C10" s="109"/>
      <c r="D10" s="139">
        <v>1016339988</v>
      </c>
      <c r="E10" s="139">
        <v>712766895</v>
      </c>
    </row>
    <row r="11" spans="1:5" x14ac:dyDescent="0.25">
      <c r="B11" s="25" t="s">
        <v>285</v>
      </c>
      <c r="C11" s="109"/>
      <c r="D11" s="139">
        <v>5524053308</v>
      </c>
      <c r="E11" s="139">
        <v>8218231256</v>
      </c>
    </row>
    <row r="12" spans="1:5" x14ac:dyDescent="0.25">
      <c r="B12" s="166" t="s">
        <v>243</v>
      </c>
      <c r="C12" s="109"/>
      <c r="D12" s="139">
        <v>677518292</v>
      </c>
      <c r="E12" s="139">
        <v>211472935</v>
      </c>
    </row>
    <row r="13" spans="1:5" x14ac:dyDescent="0.25">
      <c r="B13" s="166" t="s">
        <v>244</v>
      </c>
      <c r="C13" s="109"/>
      <c r="D13" s="139">
        <v>2975471757</v>
      </c>
      <c r="E13" s="139">
        <v>809755544</v>
      </c>
    </row>
    <row r="14" spans="1:5" x14ac:dyDescent="0.25">
      <c r="B14" s="166" t="s">
        <v>335</v>
      </c>
      <c r="C14" s="109"/>
      <c r="D14" s="139">
        <v>0</v>
      </c>
      <c r="E14" s="139">
        <v>-1535419</v>
      </c>
    </row>
    <row r="15" spans="1:5" x14ac:dyDescent="0.25">
      <c r="B15" s="166" t="s">
        <v>412</v>
      </c>
      <c r="C15" s="109"/>
      <c r="D15" s="139">
        <v>-456564657</v>
      </c>
      <c r="E15" s="139">
        <v>-2309476253</v>
      </c>
    </row>
    <row r="16" spans="1:5" x14ac:dyDescent="0.25">
      <c r="B16" s="166" t="s">
        <v>113</v>
      </c>
      <c r="C16" s="109" t="s">
        <v>411</v>
      </c>
      <c r="D16" s="139">
        <v>332607956</v>
      </c>
      <c r="E16" s="139">
        <v>281492218</v>
      </c>
    </row>
    <row r="17" spans="2:5" x14ac:dyDescent="0.25">
      <c r="B17" s="166"/>
      <c r="C17" s="109"/>
      <c r="D17" s="211"/>
      <c r="E17" s="114"/>
    </row>
    <row r="18" spans="2:5" x14ac:dyDescent="0.25">
      <c r="B18" s="167" t="s">
        <v>245</v>
      </c>
      <c r="C18" s="109"/>
      <c r="D18" s="111">
        <f>SUM(D19:D21)</f>
        <v>5284013995</v>
      </c>
      <c r="E18" s="111">
        <f>SUM(E19:E21)</f>
        <v>2175498788</v>
      </c>
    </row>
    <row r="19" spans="2:5" x14ac:dyDescent="0.25">
      <c r="B19" s="166" t="s">
        <v>246</v>
      </c>
      <c r="C19" s="109"/>
      <c r="D19" s="139">
        <v>1491257259</v>
      </c>
      <c r="E19" s="139">
        <v>1522666101</v>
      </c>
    </row>
    <row r="20" spans="2:5" x14ac:dyDescent="0.25">
      <c r="B20" s="166" t="s">
        <v>286</v>
      </c>
      <c r="C20" s="109"/>
      <c r="D20" s="139">
        <v>356080885</v>
      </c>
      <c r="E20" s="139">
        <v>275385036</v>
      </c>
    </row>
    <row r="21" spans="2:5" x14ac:dyDescent="0.25">
      <c r="B21" s="166" t="s">
        <v>114</v>
      </c>
      <c r="C21" s="109" t="s">
        <v>307</v>
      </c>
      <c r="D21" s="139">
        <v>3436675851</v>
      </c>
      <c r="E21" s="139">
        <v>377447651</v>
      </c>
    </row>
    <row r="22" spans="2:5" x14ac:dyDescent="0.25">
      <c r="B22" s="167" t="s">
        <v>247</v>
      </c>
      <c r="C22" s="109"/>
      <c r="D22" s="110">
        <f>+D9-D18</f>
        <v>4785412649</v>
      </c>
      <c r="E22" s="110">
        <f>+E9-E18</f>
        <v>5747208388</v>
      </c>
    </row>
    <row r="23" spans="2:5" x14ac:dyDescent="0.25">
      <c r="B23" s="167"/>
      <c r="C23" s="109"/>
      <c r="D23" s="211"/>
      <c r="E23" s="114"/>
    </row>
    <row r="24" spans="2:5" x14ac:dyDescent="0.25">
      <c r="B24" s="167" t="s">
        <v>248</v>
      </c>
      <c r="C24" s="109"/>
      <c r="D24" s="111">
        <f>SUM(D25:D26)</f>
        <v>269703046</v>
      </c>
      <c r="E24" s="111">
        <f>SUM(E25:E26)</f>
        <v>193739440</v>
      </c>
    </row>
    <row r="25" spans="2:5" x14ac:dyDescent="0.25">
      <c r="B25" s="166" t="s">
        <v>249</v>
      </c>
      <c r="C25" s="109"/>
      <c r="D25" s="139">
        <v>47344791</v>
      </c>
      <c r="E25" s="139">
        <v>35077718</v>
      </c>
    </row>
    <row r="26" spans="2:5" x14ac:dyDescent="0.25">
      <c r="B26" s="166" t="s">
        <v>115</v>
      </c>
      <c r="C26" s="109" t="s">
        <v>307</v>
      </c>
      <c r="D26" s="139">
        <v>222358255</v>
      </c>
      <c r="E26" s="139">
        <v>158661722</v>
      </c>
    </row>
    <row r="27" spans="2:5" x14ac:dyDescent="0.25">
      <c r="B27" s="167"/>
      <c r="C27" s="109"/>
      <c r="D27" s="211"/>
      <c r="E27" s="111"/>
    </row>
    <row r="28" spans="2:5" x14ac:dyDescent="0.25">
      <c r="B28" s="167" t="s">
        <v>250</v>
      </c>
      <c r="C28" s="109"/>
      <c r="D28" s="111">
        <f>SUM(D29:D37)</f>
        <v>3407738370</v>
      </c>
      <c r="E28" s="111">
        <f>SUM(E29:E37)</f>
        <v>2975277541</v>
      </c>
    </row>
    <row r="29" spans="2:5" x14ac:dyDescent="0.25">
      <c r="B29" s="166" t="s">
        <v>251</v>
      </c>
      <c r="C29" s="109"/>
      <c r="D29" s="139">
        <v>2281788119</v>
      </c>
      <c r="E29" s="114">
        <v>2088020587</v>
      </c>
    </row>
    <row r="30" spans="2:5" x14ac:dyDescent="0.25">
      <c r="B30" s="166" t="s">
        <v>252</v>
      </c>
      <c r="C30" s="109"/>
      <c r="D30" s="139">
        <v>91106607</v>
      </c>
      <c r="E30" s="114">
        <v>128272464</v>
      </c>
    </row>
    <row r="31" spans="2:5" x14ac:dyDescent="0.25">
      <c r="B31" s="166" t="s">
        <v>253</v>
      </c>
      <c r="C31" s="109"/>
      <c r="D31" s="139">
        <v>15017507</v>
      </c>
      <c r="E31" s="114">
        <v>14994964</v>
      </c>
    </row>
    <row r="32" spans="2:5" x14ac:dyDescent="0.25">
      <c r="B32" s="166" t="s">
        <v>254</v>
      </c>
      <c r="C32" s="109"/>
      <c r="D32" s="139">
        <v>302831140</v>
      </c>
      <c r="E32" s="114">
        <v>235443631</v>
      </c>
    </row>
    <row r="33" spans="2:5" x14ac:dyDescent="0.25">
      <c r="B33" s="166" t="s">
        <v>255</v>
      </c>
      <c r="C33" s="109"/>
      <c r="D33" s="139">
        <v>132550304</v>
      </c>
      <c r="E33" s="139">
        <v>77405635</v>
      </c>
    </row>
    <row r="34" spans="2:5" x14ac:dyDescent="0.25">
      <c r="B34" s="166" t="s">
        <v>256</v>
      </c>
      <c r="C34" s="109"/>
      <c r="D34" s="139">
        <v>3808967</v>
      </c>
      <c r="E34" s="114">
        <v>3591035</v>
      </c>
    </row>
    <row r="35" spans="2:5" x14ac:dyDescent="0.25">
      <c r="B35" s="166" t="s">
        <v>257</v>
      </c>
      <c r="C35" s="109"/>
      <c r="D35" s="139">
        <v>20085053</v>
      </c>
      <c r="E35" s="114">
        <v>0</v>
      </c>
    </row>
    <row r="36" spans="2:5" x14ac:dyDescent="0.25">
      <c r="B36" s="166" t="s">
        <v>258</v>
      </c>
      <c r="C36" s="109"/>
      <c r="D36" s="139">
        <v>21954180</v>
      </c>
      <c r="E36" s="114">
        <v>56935400</v>
      </c>
    </row>
    <row r="37" spans="2:5" x14ac:dyDescent="0.25">
      <c r="B37" s="166" t="s">
        <v>116</v>
      </c>
      <c r="C37" s="109" t="s">
        <v>307</v>
      </c>
      <c r="D37" s="139">
        <v>538596493</v>
      </c>
      <c r="E37" s="139">
        <v>370613825</v>
      </c>
    </row>
    <row r="38" spans="2:5" x14ac:dyDescent="0.25">
      <c r="B38" s="167" t="s">
        <v>259</v>
      </c>
      <c r="C38" s="109"/>
      <c r="D38" s="110">
        <f>+D22-D24-D28</f>
        <v>1107971233</v>
      </c>
      <c r="E38" s="110">
        <f>+E22-E24-E28</f>
        <v>2578191407</v>
      </c>
    </row>
    <row r="39" spans="2:5" x14ac:dyDescent="0.25">
      <c r="B39" s="166"/>
      <c r="C39" s="109"/>
      <c r="D39" s="211"/>
      <c r="E39" s="114"/>
    </row>
    <row r="40" spans="2:5" x14ac:dyDescent="0.25">
      <c r="B40" s="167" t="s">
        <v>260</v>
      </c>
      <c r="C40" s="109"/>
      <c r="D40" s="110">
        <f>+D41+D42</f>
        <v>200683717</v>
      </c>
      <c r="E40" s="110">
        <f>+E41+E42</f>
        <v>101232542</v>
      </c>
    </row>
    <row r="41" spans="2:5" x14ac:dyDescent="0.25">
      <c r="B41" s="166" t="s">
        <v>261</v>
      </c>
      <c r="C41" s="109"/>
      <c r="D41" s="139">
        <v>-837133125</v>
      </c>
      <c r="E41" s="139">
        <v>236499939</v>
      </c>
    </row>
    <row r="42" spans="2:5" x14ac:dyDescent="0.25">
      <c r="B42" s="166" t="s">
        <v>262</v>
      </c>
      <c r="C42" s="109"/>
      <c r="D42" s="205">
        <v>1037816842</v>
      </c>
      <c r="E42" s="114">
        <v>-135267397</v>
      </c>
    </row>
    <row r="43" spans="2:5" ht="3.75" customHeight="1" x14ac:dyDescent="0.25">
      <c r="B43" s="166"/>
      <c r="C43" s="109"/>
      <c r="D43" s="211"/>
      <c r="E43" s="139"/>
    </row>
    <row r="44" spans="2:5" x14ac:dyDescent="0.25">
      <c r="B44" s="68" t="s">
        <v>287</v>
      </c>
      <c r="C44" s="168"/>
      <c r="D44" s="169">
        <f>+D38+D40</f>
        <v>1308654950</v>
      </c>
      <c r="E44" s="169">
        <f>+E38+E40</f>
        <v>2679423949</v>
      </c>
    </row>
    <row r="45" spans="2:5" x14ac:dyDescent="0.25">
      <c r="B45" s="68" t="s">
        <v>263</v>
      </c>
      <c r="C45" s="168"/>
      <c r="D45" s="196">
        <v>0</v>
      </c>
      <c r="E45" s="114">
        <v>0</v>
      </c>
    </row>
    <row r="46" spans="2:5" ht="15.75" thickBot="1" x14ac:dyDescent="0.3">
      <c r="B46" s="170" t="s">
        <v>264</v>
      </c>
      <c r="C46" s="168"/>
      <c r="D46" s="171">
        <f>+D44-D45</f>
        <v>1308654950</v>
      </c>
      <c r="E46" s="171">
        <f>+E44-E45</f>
        <v>2679423949</v>
      </c>
    </row>
    <row r="47" spans="2:5" ht="15.75" thickTop="1" x14ac:dyDescent="0.25">
      <c r="B47" s="122"/>
      <c r="C47" s="123"/>
      <c r="D47" s="212"/>
      <c r="E47" s="124"/>
    </row>
    <row r="48" spans="2:5" x14ac:dyDescent="0.25">
      <c r="B48" s="146" t="s">
        <v>278</v>
      </c>
      <c r="C48" s="146"/>
      <c r="D48" s="213"/>
      <c r="E48" s="213"/>
    </row>
    <row r="50" spans="4:4" x14ac:dyDescent="0.25">
      <c r="D50" s="281">
        <f>+D46-'02'!H19</f>
        <v>0</v>
      </c>
    </row>
  </sheetData>
  <mergeCells count="4">
    <mergeCell ref="B2:E2"/>
    <mergeCell ref="B3:E3"/>
    <mergeCell ref="B4:E4"/>
    <mergeCell ref="B5:E5"/>
  </mergeCells>
  <hyperlinks>
    <hyperlink ref="A1" location="ÍNDICE!A1" display="Indice" xr:uid="{AF95ED49-9A71-4304-999B-0021030C25E3}"/>
  </hyperlinks>
  <pageMargins left="0.25" right="0.25" top="0.75" bottom="0.75" header="0.3" footer="0.3"/>
  <pageSetup paperSize="9" scale="68" orientation="portrait" r:id="rId1"/>
  <ignoredErrors>
    <ignoredError sqref="E18 E28" formulaRange="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BE24E6-0C3A-4355-A4A5-355343C737DD}">
  <sheetPr>
    <pageSetUpPr fitToPage="1"/>
  </sheetPr>
  <dimension ref="A1:H78"/>
  <sheetViews>
    <sheetView showGridLines="0" zoomScaleNormal="100" workbookViewId="0">
      <selection activeCell="B1" sqref="B1"/>
    </sheetView>
  </sheetViews>
  <sheetFormatPr baseColWidth="10" defaultColWidth="11.42578125" defaultRowHeight="15" x14ac:dyDescent="0.25"/>
  <cols>
    <col min="1" max="1" width="7.140625" style="92" bestFit="1" customWidth="1"/>
    <col min="2" max="2" width="38.5703125" style="92" customWidth="1"/>
    <col min="3" max="4" width="15.7109375" style="92" customWidth="1"/>
    <col min="5" max="5" width="24.7109375" style="92" customWidth="1"/>
    <col min="6" max="6" width="14.85546875" style="92" bestFit="1" customWidth="1"/>
    <col min="7" max="7" width="14.5703125" style="92" bestFit="1" customWidth="1"/>
    <col min="8" max="8" width="13.28515625" style="92" bestFit="1" customWidth="1"/>
    <col min="9" max="9" width="2.85546875" style="92" customWidth="1"/>
    <col min="10" max="10" width="14" style="92" customWidth="1"/>
    <col min="11" max="11" width="16.5703125" style="92" bestFit="1" customWidth="1"/>
    <col min="12" max="16384" width="11.42578125" style="92"/>
  </cols>
  <sheetData>
    <row r="1" spans="1:8" x14ac:dyDescent="0.25">
      <c r="A1" s="1" t="s">
        <v>269</v>
      </c>
    </row>
    <row r="2" spans="1:8" x14ac:dyDescent="0.25">
      <c r="B2" s="316" t="s">
        <v>85</v>
      </c>
      <c r="C2" s="316"/>
      <c r="D2" s="316"/>
      <c r="E2" s="316"/>
      <c r="F2" s="316"/>
      <c r="G2" s="316"/>
      <c r="H2" s="316"/>
    </row>
    <row r="3" spans="1:8" x14ac:dyDescent="0.25">
      <c r="B3" s="329" t="s">
        <v>415</v>
      </c>
      <c r="C3" s="329"/>
      <c r="D3" s="329"/>
      <c r="E3" s="329"/>
      <c r="F3" s="329"/>
      <c r="G3" s="329"/>
      <c r="H3" s="329"/>
    </row>
    <row r="5" spans="1:8" x14ac:dyDescent="0.25">
      <c r="B5" s="313" t="s">
        <v>118</v>
      </c>
      <c r="C5" s="313"/>
      <c r="D5" s="313"/>
      <c r="E5" s="313"/>
      <c r="F5" s="313"/>
      <c r="G5" s="313"/>
      <c r="H5" s="313"/>
    </row>
    <row r="7" spans="1:8" x14ac:dyDescent="0.25">
      <c r="B7" s="357" t="s">
        <v>465</v>
      </c>
      <c r="C7" s="357"/>
      <c r="D7" s="357"/>
      <c r="E7" s="357"/>
      <c r="F7" s="357"/>
      <c r="G7" s="357"/>
      <c r="H7" s="357"/>
    </row>
    <row r="8" spans="1:8" x14ac:dyDescent="0.25">
      <c r="B8" s="358"/>
      <c r="C8" s="358"/>
      <c r="D8" s="358"/>
      <c r="E8" s="358"/>
      <c r="F8" s="358"/>
      <c r="G8" s="358"/>
      <c r="H8" s="358"/>
    </row>
    <row r="9" spans="1:8" x14ac:dyDescent="0.25">
      <c r="B9" s="313" t="s">
        <v>119</v>
      </c>
      <c r="C9" s="313"/>
      <c r="D9" s="313"/>
      <c r="E9" s="313"/>
      <c r="F9" s="313"/>
      <c r="G9" s="313"/>
      <c r="H9" s="313"/>
    </row>
    <row r="11" spans="1:8" x14ac:dyDescent="0.25">
      <c r="B11" s="312" t="s">
        <v>120</v>
      </c>
      <c r="C11" s="312"/>
      <c r="D11" s="312"/>
      <c r="E11" s="312"/>
      <c r="F11" s="312"/>
      <c r="G11" s="312"/>
      <c r="H11" s="312"/>
    </row>
    <row r="12" spans="1:8" ht="21.75" customHeight="1" x14ac:dyDescent="0.25">
      <c r="B12" s="314" t="s">
        <v>219</v>
      </c>
      <c r="C12" s="314"/>
      <c r="D12" s="314"/>
      <c r="E12" s="314"/>
      <c r="F12" s="314"/>
      <c r="G12" s="314"/>
      <c r="H12" s="314"/>
    </row>
    <row r="13" spans="1:8" ht="50.25" customHeight="1" x14ac:dyDescent="0.25">
      <c r="B13" s="314"/>
      <c r="C13" s="314"/>
      <c r="D13" s="314"/>
      <c r="E13" s="314"/>
      <c r="F13" s="314"/>
      <c r="G13" s="314"/>
      <c r="H13" s="314"/>
    </row>
    <row r="14" spans="1:8" x14ac:dyDescent="0.25">
      <c r="B14" s="314"/>
      <c r="C14" s="314"/>
      <c r="D14" s="314"/>
      <c r="E14" s="314"/>
      <c r="F14" s="314"/>
      <c r="G14" s="314"/>
      <c r="H14" s="314"/>
    </row>
    <row r="15" spans="1:8" x14ac:dyDescent="0.25">
      <c r="B15" s="314"/>
      <c r="C15" s="314"/>
      <c r="D15" s="314"/>
      <c r="E15" s="314"/>
      <c r="F15" s="314"/>
      <c r="G15" s="314"/>
      <c r="H15" s="314"/>
    </row>
    <row r="16" spans="1:8" x14ac:dyDescent="0.25">
      <c r="B16" s="314"/>
      <c r="C16" s="314"/>
      <c r="D16" s="314"/>
      <c r="E16" s="314"/>
      <c r="F16" s="314"/>
      <c r="G16" s="314"/>
      <c r="H16" s="314"/>
    </row>
    <row r="17" spans="2:8" x14ac:dyDescent="0.25">
      <c r="B17" s="314"/>
      <c r="C17" s="314"/>
      <c r="D17" s="314"/>
      <c r="E17" s="314"/>
      <c r="F17" s="314"/>
      <c r="G17" s="314"/>
      <c r="H17" s="314"/>
    </row>
    <row r="18" spans="2:8" x14ac:dyDescent="0.25">
      <c r="B18" s="314"/>
      <c r="C18" s="314"/>
      <c r="D18" s="314"/>
      <c r="E18" s="314"/>
      <c r="F18" s="314"/>
      <c r="G18" s="314"/>
      <c r="H18" s="314"/>
    </row>
    <row r="19" spans="2:8" x14ac:dyDescent="0.25">
      <c r="B19" s="314"/>
      <c r="C19" s="314"/>
      <c r="D19" s="314"/>
      <c r="E19" s="314"/>
      <c r="F19" s="314"/>
      <c r="G19" s="314"/>
      <c r="H19" s="314"/>
    </row>
    <row r="20" spans="2:8" x14ac:dyDescent="0.25">
      <c r="B20" s="314"/>
      <c r="C20" s="314"/>
      <c r="D20" s="314"/>
      <c r="E20" s="314"/>
      <c r="F20" s="314"/>
      <c r="G20" s="314"/>
      <c r="H20" s="314"/>
    </row>
    <row r="21" spans="2:8" x14ac:dyDescent="0.25">
      <c r="B21" s="314"/>
      <c r="C21" s="314"/>
      <c r="D21" s="314"/>
      <c r="E21" s="314"/>
      <c r="F21" s="314"/>
      <c r="G21" s="314"/>
      <c r="H21" s="314"/>
    </row>
    <row r="22" spans="2:8" x14ac:dyDescent="0.25">
      <c r="B22" s="314"/>
      <c r="C22" s="314"/>
      <c r="D22" s="314"/>
      <c r="E22" s="314"/>
      <c r="F22" s="314"/>
      <c r="G22" s="314"/>
      <c r="H22" s="314"/>
    </row>
    <row r="23" spans="2:8" x14ac:dyDescent="0.25">
      <c r="B23" s="314"/>
      <c r="C23" s="314"/>
      <c r="D23" s="314"/>
      <c r="E23" s="314"/>
      <c r="F23" s="314"/>
      <c r="G23" s="314"/>
      <c r="H23" s="314"/>
    </row>
    <row r="24" spans="2:8" x14ac:dyDescent="0.25">
      <c r="B24" s="314"/>
      <c r="C24" s="314"/>
      <c r="D24" s="314"/>
      <c r="E24" s="314"/>
      <c r="F24" s="314"/>
      <c r="G24" s="314"/>
      <c r="H24" s="314"/>
    </row>
    <row r="26" spans="2:8" x14ac:dyDescent="0.25">
      <c r="F26" s="89"/>
    </row>
    <row r="27" spans="2:8" x14ac:dyDescent="0.25">
      <c r="B27" s="313" t="s">
        <v>122</v>
      </c>
      <c r="C27" s="313"/>
      <c r="D27" s="313"/>
      <c r="E27" s="313"/>
      <c r="F27" s="313"/>
      <c r="G27" s="313"/>
      <c r="H27" s="313"/>
    </row>
    <row r="29" spans="2:8" x14ac:dyDescent="0.25">
      <c r="B29" s="313" t="s">
        <v>293</v>
      </c>
      <c r="C29" s="313"/>
      <c r="D29" s="313"/>
      <c r="E29" s="313"/>
      <c r="F29" s="313"/>
      <c r="G29" s="313"/>
      <c r="H29" s="313"/>
    </row>
    <row r="31" spans="2:8" x14ac:dyDescent="0.25">
      <c r="B31" s="314" t="s">
        <v>416</v>
      </c>
      <c r="C31" s="314"/>
      <c r="D31" s="314"/>
      <c r="E31" s="314"/>
      <c r="F31" s="314"/>
      <c r="G31" s="314"/>
      <c r="H31" s="314"/>
    </row>
    <row r="32" spans="2:8" x14ac:dyDescent="0.25">
      <c r="B32" s="314"/>
      <c r="C32" s="314"/>
      <c r="D32" s="314"/>
      <c r="E32" s="314"/>
      <c r="F32" s="314"/>
      <c r="G32" s="314"/>
      <c r="H32" s="314"/>
    </row>
    <row r="33" spans="2:8" ht="48.75" customHeight="1" x14ac:dyDescent="0.25">
      <c r="B33" s="314"/>
      <c r="C33" s="314"/>
      <c r="D33" s="314"/>
      <c r="E33" s="314"/>
      <c r="F33" s="314"/>
      <c r="G33" s="314"/>
      <c r="H33" s="314"/>
    </row>
    <row r="35" spans="2:8" x14ac:dyDescent="0.25">
      <c r="B35" s="313" t="s">
        <v>123</v>
      </c>
      <c r="C35" s="313"/>
      <c r="D35" s="313"/>
      <c r="E35" s="313"/>
      <c r="F35" s="313"/>
      <c r="G35" s="313"/>
      <c r="H35" s="313"/>
    </row>
    <row r="37" spans="2:8" x14ac:dyDescent="0.25">
      <c r="B37" s="315" t="s">
        <v>124</v>
      </c>
      <c r="C37" s="315"/>
      <c r="D37" s="315"/>
      <c r="E37" s="315"/>
      <c r="F37" s="315"/>
      <c r="G37" s="315"/>
      <c r="H37" s="315"/>
    </row>
    <row r="38" spans="2:8" ht="26.25" customHeight="1" x14ac:dyDescent="0.25">
      <c r="B38" s="315"/>
      <c r="C38" s="315"/>
      <c r="D38" s="315"/>
      <c r="E38" s="315"/>
      <c r="F38" s="315"/>
      <c r="G38" s="315"/>
      <c r="H38" s="315"/>
    </row>
    <row r="40" spans="2:8" x14ac:dyDescent="0.25">
      <c r="B40" s="317" t="s">
        <v>125</v>
      </c>
      <c r="C40" s="317"/>
      <c r="D40" s="317"/>
      <c r="E40" s="317"/>
      <c r="F40" s="317"/>
      <c r="G40" s="317"/>
      <c r="H40" s="317"/>
    </row>
    <row r="42" spans="2:8" ht="35.25" customHeight="1" x14ac:dyDescent="0.25">
      <c r="B42" s="314" t="s">
        <v>221</v>
      </c>
      <c r="C42" s="314"/>
      <c r="D42" s="314"/>
      <c r="E42" s="314"/>
      <c r="F42" s="314"/>
      <c r="G42" s="314"/>
      <c r="H42" s="314"/>
    </row>
    <row r="44" spans="2:8" x14ac:dyDescent="0.25">
      <c r="B44" s="313" t="s">
        <v>222</v>
      </c>
      <c r="C44" s="313"/>
      <c r="D44" s="313"/>
      <c r="E44" s="313"/>
      <c r="F44" s="313"/>
      <c r="G44" s="313"/>
      <c r="H44" s="313"/>
    </row>
    <row r="46" spans="2:8" x14ac:dyDescent="0.25">
      <c r="B46" s="314" t="s">
        <v>402</v>
      </c>
      <c r="C46" s="314"/>
      <c r="D46" s="314"/>
      <c r="E46" s="314"/>
      <c r="F46" s="314"/>
      <c r="G46" s="314"/>
      <c r="H46" s="314"/>
    </row>
    <row r="47" spans="2:8" x14ac:dyDescent="0.25">
      <c r="B47" s="314"/>
      <c r="C47" s="314"/>
      <c r="D47" s="314"/>
      <c r="E47" s="314"/>
      <c r="F47" s="314"/>
      <c r="G47" s="314"/>
      <c r="H47" s="314"/>
    </row>
    <row r="48" spans="2:8" x14ac:dyDescent="0.25">
      <c r="B48" s="314"/>
      <c r="C48" s="314"/>
      <c r="D48" s="314"/>
      <c r="E48" s="314"/>
      <c r="F48" s="314"/>
      <c r="G48" s="314"/>
      <c r="H48" s="314"/>
    </row>
    <row r="49" spans="2:8" x14ac:dyDescent="0.25">
      <c r="B49" s="314"/>
      <c r="C49" s="314"/>
      <c r="D49" s="314"/>
      <c r="E49" s="314"/>
      <c r="F49" s="314"/>
      <c r="G49" s="314"/>
      <c r="H49" s="314"/>
    </row>
    <row r="50" spans="2:8" x14ac:dyDescent="0.25">
      <c r="B50" s="314"/>
      <c r="C50" s="314"/>
      <c r="D50" s="314"/>
      <c r="E50" s="314"/>
      <c r="F50" s="314"/>
      <c r="G50" s="314"/>
      <c r="H50" s="314"/>
    </row>
    <row r="51" spans="2:8" x14ac:dyDescent="0.25">
      <c r="B51" s="314"/>
      <c r="C51" s="314"/>
      <c r="D51" s="314"/>
      <c r="E51" s="314"/>
      <c r="F51" s="314"/>
      <c r="G51" s="314"/>
      <c r="H51" s="314"/>
    </row>
    <row r="52" spans="2:8" x14ac:dyDescent="0.25">
      <c r="B52" s="314"/>
      <c r="C52" s="314"/>
      <c r="D52" s="314"/>
      <c r="E52" s="314"/>
      <c r="F52" s="314"/>
      <c r="G52" s="314"/>
      <c r="H52" s="314"/>
    </row>
    <row r="53" spans="2:8" x14ac:dyDescent="0.25">
      <c r="B53" s="314"/>
      <c r="C53" s="314"/>
      <c r="D53" s="314"/>
      <c r="E53" s="314"/>
      <c r="F53" s="314"/>
      <c r="G53" s="314"/>
      <c r="H53" s="314"/>
    </row>
    <row r="54" spans="2:8" x14ac:dyDescent="0.25">
      <c r="B54" s="314"/>
      <c r="C54" s="314"/>
      <c r="D54" s="314"/>
      <c r="E54" s="314"/>
      <c r="F54" s="314"/>
      <c r="G54" s="314"/>
      <c r="H54" s="314"/>
    </row>
    <row r="55" spans="2:8" x14ac:dyDescent="0.25">
      <c r="B55" s="314"/>
      <c r="C55" s="314"/>
      <c r="D55" s="314"/>
      <c r="E55" s="314"/>
      <c r="F55" s="314"/>
      <c r="G55" s="314"/>
      <c r="H55" s="314"/>
    </row>
    <row r="56" spans="2:8" x14ac:dyDescent="0.25">
      <c r="B56" s="314"/>
      <c r="C56" s="314"/>
      <c r="D56" s="314"/>
      <c r="E56" s="314"/>
      <c r="F56" s="314"/>
      <c r="G56" s="314"/>
      <c r="H56" s="314"/>
    </row>
    <row r="57" spans="2:8" ht="63" customHeight="1" x14ac:dyDescent="0.25">
      <c r="B57" s="314"/>
      <c r="C57" s="314"/>
      <c r="D57" s="314"/>
      <c r="E57" s="314"/>
      <c r="F57" s="314"/>
      <c r="G57" s="314"/>
      <c r="H57" s="314"/>
    </row>
    <row r="59" spans="2:8" x14ac:dyDescent="0.25">
      <c r="B59" s="317" t="s">
        <v>223</v>
      </c>
      <c r="C59" s="317"/>
      <c r="D59" s="317"/>
      <c r="E59" s="317"/>
      <c r="F59" s="317"/>
      <c r="G59" s="317"/>
      <c r="H59" s="317"/>
    </row>
    <row r="61" spans="2:8" ht="14.25" customHeight="1" x14ac:dyDescent="0.25">
      <c r="B61" s="314" t="s">
        <v>126</v>
      </c>
      <c r="C61" s="314"/>
      <c r="D61" s="314"/>
      <c r="E61" s="314"/>
      <c r="F61" s="314"/>
      <c r="G61" s="314"/>
      <c r="H61" s="314"/>
    </row>
    <row r="62" spans="2:8" ht="52.5" customHeight="1" x14ac:dyDescent="0.25">
      <c r="B62" s="314"/>
      <c r="C62" s="314"/>
      <c r="D62" s="314"/>
      <c r="E62" s="314"/>
      <c r="F62" s="314"/>
      <c r="G62" s="314"/>
      <c r="H62" s="314"/>
    </row>
    <row r="64" spans="2:8" x14ac:dyDescent="0.25">
      <c r="B64" s="313" t="s">
        <v>127</v>
      </c>
      <c r="C64" s="313"/>
      <c r="D64" s="313"/>
      <c r="E64" s="313"/>
      <c r="F64" s="313"/>
      <c r="G64" s="313"/>
      <c r="H64" s="313"/>
    </row>
    <row r="66" spans="2:8" x14ac:dyDescent="0.25">
      <c r="B66" s="310" t="s">
        <v>128</v>
      </c>
      <c r="C66" s="310"/>
      <c r="D66" s="310"/>
      <c r="E66" s="310"/>
      <c r="F66" s="310"/>
      <c r="G66" s="310"/>
      <c r="H66" s="310"/>
    </row>
    <row r="68" spans="2:8" x14ac:dyDescent="0.25">
      <c r="B68" s="313" t="s">
        <v>233</v>
      </c>
      <c r="C68" s="313"/>
      <c r="D68" s="313"/>
      <c r="E68" s="313"/>
      <c r="F68" s="313"/>
      <c r="G68" s="313"/>
      <c r="H68" s="313"/>
    </row>
    <row r="70" spans="2:8" x14ac:dyDescent="0.25">
      <c r="B70" s="314" t="s">
        <v>295</v>
      </c>
      <c r="C70" s="314"/>
      <c r="D70" s="314"/>
      <c r="E70" s="314"/>
      <c r="F70" s="314"/>
      <c r="G70" s="314"/>
      <c r="H70" s="314"/>
    </row>
    <row r="71" spans="2:8" x14ac:dyDescent="0.25">
      <c r="B71" s="314"/>
      <c r="C71" s="314"/>
      <c r="D71" s="314"/>
      <c r="E71" s="314"/>
      <c r="F71" s="314"/>
      <c r="G71" s="314"/>
      <c r="H71" s="314"/>
    </row>
    <row r="73" spans="2:8" x14ac:dyDescent="0.25">
      <c r="B73" s="317" t="s">
        <v>129</v>
      </c>
      <c r="C73" s="317"/>
      <c r="D73" s="317"/>
      <c r="E73" s="317"/>
      <c r="F73" s="317"/>
      <c r="G73" s="317"/>
      <c r="H73" s="317"/>
    </row>
    <row r="75" spans="2:8" x14ac:dyDescent="0.25">
      <c r="B75" s="330" t="s">
        <v>320</v>
      </c>
      <c r="C75" s="331"/>
      <c r="D75" s="331"/>
      <c r="E75" s="331"/>
      <c r="F75" s="331"/>
      <c r="G75" s="331"/>
      <c r="H75" s="331"/>
    </row>
    <row r="76" spans="2:8" x14ac:dyDescent="0.25">
      <c r="B76" s="331"/>
      <c r="C76" s="331"/>
      <c r="D76" s="331"/>
      <c r="E76" s="331"/>
      <c r="F76" s="331"/>
      <c r="G76" s="331"/>
      <c r="H76" s="331"/>
    </row>
    <row r="78" spans="2:8" x14ac:dyDescent="0.25">
      <c r="B78" s="87"/>
    </row>
  </sheetData>
  <mergeCells count="24">
    <mergeCell ref="B73:H73"/>
    <mergeCell ref="B75:H76"/>
    <mergeCell ref="B35:H35"/>
    <mergeCell ref="B37:H38"/>
    <mergeCell ref="B40:H40"/>
    <mergeCell ref="B42:H42"/>
    <mergeCell ref="B44:H44"/>
    <mergeCell ref="B46:H57"/>
    <mergeCell ref="B68:H68"/>
    <mergeCell ref="B70:H71"/>
    <mergeCell ref="B2:H2"/>
    <mergeCell ref="B59:H59"/>
    <mergeCell ref="B61:H62"/>
    <mergeCell ref="B64:H64"/>
    <mergeCell ref="B66:H66"/>
    <mergeCell ref="B27:H27"/>
    <mergeCell ref="B29:H29"/>
    <mergeCell ref="B31:H33"/>
    <mergeCell ref="B3:H3"/>
    <mergeCell ref="B5:H5"/>
    <mergeCell ref="B9:H9"/>
    <mergeCell ref="B11:H11"/>
    <mergeCell ref="B12:H24"/>
    <mergeCell ref="B7:H7"/>
  </mergeCells>
  <hyperlinks>
    <hyperlink ref="A1" location="ÍNDICE!A1" display="Indice" xr:uid="{18B84307-4B0F-4C71-A482-09F81D0A6177}"/>
  </hyperlinks>
  <pageMargins left="0.25" right="0.25" top="0.75" bottom="0.75" header="0.3" footer="0.3"/>
  <pageSetup paperSize="9" scale="56"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DE39B4-8100-42CA-9902-643A759C16CF}">
  <sheetPr>
    <pageSetUpPr fitToPage="1"/>
  </sheetPr>
  <dimension ref="A1:K196"/>
  <sheetViews>
    <sheetView showGridLines="0" topLeftCell="A186" zoomScaleNormal="100" workbookViewId="0">
      <selection activeCell="C207" sqref="C207"/>
    </sheetView>
  </sheetViews>
  <sheetFormatPr baseColWidth="10" defaultColWidth="11.42578125" defaultRowHeight="15" x14ac:dyDescent="0.25"/>
  <cols>
    <col min="1" max="1" width="7.140625" style="92" bestFit="1" customWidth="1"/>
    <col min="2" max="2" width="39.85546875" style="92" bestFit="1" customWidth="1"/>
    <col min="3" max="4" width="22.140625" style="92" bestFit="1" customWidth="1"/>
    <col min="5" max="5" width="19.42578125" style="92" bestFit="1" customWidth="1"/>
    <col min="6" max="6" width="20.7109375" style="92" customWidth="1"/>
    <col min="7" max="7" width="19.42578125" style="92" bestFit="1" customWidth="1"/>
    <col min="8" max="8" width="27.42578125" style="40" bestFit="1" customWidth="1"/>
    <col min="9" max="9" width="3" style="92" customWidth="1"/>
    <col min="10" max="10" width="18.42578125" style="92" customWidth="1"/>
    <col min="11" max="11" width="15" style="92" customWidth="1"/>
    <col min="12" max="16384" width="11.42578125" style="92"/>
  </cols>
  <sheetData>
    <row r="1" spans="1:8" x14ac:dyDescent="0.25">
      <c r="A1" s="1" t="s">
        <v>269</v>
      </c>
    </row>
    <row r="2" spans="1:8" x14ac:dyDescent="0.25">
      <c r="B2" s="316" t="s">
        <v>85</v>
      </c>
      <c r="C2" s="316"/>
      <c r="D2" s="316"/>
      <c r="E2" s="316"/>
      <c r="F2" s="316"/>
      <c r="G2" s="316"/>
      <c r="H2" s="316"/>
    </row>
    <row r="3" spans="1:8" x14ac:dyDescent="0.25">
      <c r="B3" s="329" t="str">
        <f>+'04'!B3</f>
        <v>Notas a los Estados Contables al 31 de marzo de 2023</v>
      </c>
      <c r="C3" s="329"/>
      <c r="D3" s="329"/>
      <c r="E3" s="329"/>
      <c r="F3" s="329"/>
      <c r="G3" s="329"/>
      <c r="H3" s="329"/>
    </row>
    <row r="4" spans="1:8" x14ac:dyDescent="0.25">
      <c r="B4" s="148"/>
      <c r="C4" s="148"/>
      <c r="D4" s="148"/>
      <c r="E4" s="148"/>
      <c r="F4" s="148"/>
      <c r="G4" s="148"/>
      <c r="H4" s="88"/>
    </row>
    <row r="5" spans="1:8" x14ac:dyDescent="0.25">
      <c r="B5" s="317" t="s">
        <v>130</v>
      </c>
      <c r="C5" s="317"/>
      <c r="D5" s="317"/>
      <c r="E5" s="317"/>
      <c r="F5" s="317"/>
      <c r="G5" s="317"/>
      <c r="H5" s="317"/>
    </row>
    <row r="7" spans="1:8" x14ac:dyDescent="0.25">
      <c r="B7" s="313" t="s">
        <v>131</v>
      </c>
      <c r="C7" s="313"/>
      <c r="D7" s="313"/>
      <c r="E7" s="313"/>
      <c r="F7" s="313"/>
      <c r="G7" s="313"/>
      <c r="H7" s="313"/>
    </row>
    <row r="8" spans="1:8" x14ac:dyDescent="0.25">
      <c r="B8" s="147" t="s">
        <v>112</v>
      </c>
      <c r="C8" s="117">
        <v>45016</v>
      </c>
      <c r="D8" s="117">
        <v>44651</v>
      </c>
      <c r="E8" s="117">
        <v>44926</v>
      </c>
    </row>
    <row r="9" spans="1:8" x14ac:dyDescent="0.25">
      <c r="B9" s="48" t="s">
        <v>296</v>
      </c>
      <c r="C9" s="118">
        <v>7166.48</v>
      </c>
      <c r="D9" s="118">
        <v>6921.52</v>
      </c>
      <c r="E9" s="119">
        <v>7322.9</v>
      </c>
      <c r="G9" s="40"/>
    </row>
    <row r="10" spans="1:8" x14ac:dyDescent="0.25">
      <c r="B10" s="95" t="s">
        <v>297</v>
      </c>
      <c r="C10" s="120">
        <v>7169.7</v>
      </c>
      <c r="D10" s="120">
        <v>6931.47</v>
      </c>
      <c r="E10" s="121">
        <v>7339.62</v>
      </c>
    </row>
    <row r="11" spans="1:8" x14ac:dyDescent="0.25">
      <c r="G11" s="40"/>
      <c r="H11" s="138"/>
    </row>
    <row r="12" spans="1:8" x14ac:dyDescent="0.25">
      <c r="B12" s="313" t="s">
        <v>217</v>
      </c>
      <c r="C12" s="313"/>
      <c r="D12" s="313"/>
      <c r="E12" s="313"/>
      <c r="F12" s="313"/>
      <c r="G12" s="313"/>
      <c r="H12" s="313"/>
    </row>
    <row r="14" spans="1:8" ht="30" x14ac:dyDescent="0.25">
      <c r="B14" s="344" t="s">
        <v>133</v>
      </c>
      <c r="C14" s="345" t="s">
        <v>134</v>
      </c>
      <c r="D14" s="345" t="s">
        <v>135</v>
      </c>
      <c r="E14" s="19" t="s">
        <v>313</v>
      </c>
      <c r="F14" s="19" t="s">
        <v>314</v>
      </c>
      <c r="G14" s="19" t="s">
        <v>313</v>
      </c>
      <c r="H14" s="19" t="s">
        <v>314</v>
      </c>
    </row>
    <row r="15" spans="1:8" x14ac:dyDescent="0.25">
      <c r="B15" s="344"/>
      <c r="C15" s="345"/>
      <c r="D15" s="345"/>
      <c r="E15" s="51">
        <f>+'02'!D7</f>
        <v>45016</v>
      </c>
      <c r="F15" s="51">
        <f>+E15</f>
        <v>45016</v>
      </c>
      <c r="G15" s="51">
        <f>+'02'!I7</f>
        <v>44926</v>
      </c>
      <c r="H15" s="51">
        <f>+G15</f>
        <v>44926</v>
      </c>
    </row>
    <row r="16" spans="1:8" x14ac:dyDescent="0.25">
      <c r="B16" s="22" t="s">
        <v>87</v>
      </c>
      <c r="C16" s="30"/>
      <c r="D16" s="34"/>
      <c r="E16" s="30"/>
      <c r="F16" s="30"/>
      <c r="G16" s="22"/>
      <c r="H16" s="22"/>
    </row>
    <row r="17" spans="2:11" x14ac:dyDescent="0.25">
      <c r="B17" s="24" t="s">
        <v>90</v>
      </c>
      <c r="C17" s="30"/>
      <c r="D17" s="34"/>
      <c r="E17" s="30"/>
      <c r="F17" s="31"/>
      <c r="G17" s="24"/>
      <c r="H17" s="22"/>
      <c r="K17" s="3"/>
    </row>
    <row r="18" spans="2:11" x14ac:dyDescent="0.25">
      <c r="B18" s="36" t="s">
        <v>92</v>
      </c>
      <c r="C18" s="69" t="s">
        <v>136</v>
      </c>
      <c r="D18" s="41">
        <v>318736.18987285253</v>
      </c>
      <c r="E18" s="74">
        <v>7166.48</v>
      </c>
      <c r="F18" s="27">
        <v>2284216530</v>
      </c>
      <c r="G18" s="74">
        <v>7322.9</v>
      </c>
      <c r="H18" s="27">
        <v>1801349012</v>
      </c>
    </row>
    <row r="19" spans="2:11" x14ac:dyDescent="0.25">
      <c r="B19" s="25" t="s">
        <v>97</v>
      </c>
      <c r="C19" s="70" t="s">
        <v>136</v>
      </c>
      <c r="D19" s="32">
        <v>133459.97002712628</v>
      </c>
      <c r="E19" s="75">
        <v>7166.48</v>
      </c>
      <c r="F19" s="26">
        <v>956438206</v>
      </c>
      <c r="G19" s="75">
        <v>7322.9</v>
      </c>
      <c r="H19" s="26">
        <v>2053228021</v>
      </c>
    </row>
    <row r="20" spans="2:11" x14ac:dyDescent="0.25">
      <c r="B20" s="25" t="s">
        <v>137</v>
      </c>
      <c r="C20" s="70" t="s">
        <v>136</v>
      </c>
      <c r="D20" s="32">
        <v>8592210.5690659862</v>
      </c>
      <c r="E20" s="75">
        <v>7166.48</v>
      </c>
      <c r="F20" s="26">
        <v>61575905199</v>
      </c>
      <c r="G20" s="75">
        <v>7322.9</v>
      </c>
      <c r="H20" s="26">
        <v>70887962969</v>
      </c>
    </row>
    <row r="21" spans="2:11" x14ac:dyDescent="0.25">
      <c r="B21" s="37" t="s">
        <v>100</v>
      </c>
      <c r="C21" s="71" t="s">
        <v>136</v>
      </c>
      <c r="D21" s="76">
        <v>64242.097654636593</v>
      </c>
      <c r="E21" s="77">
        <v>7166.48</v>
      </c>
      <c r="F21" s="28">
        <v>460389708</v>
      </c>
      <c r="G21" s="77">
        <v>7322.9</v>
      </c>
      <c r="H21" s="28">
        <v>1427124532</v>
      </c>
    </row>
    <row r="22" spans="2:11" x14ac:dyDescent="0.25">
      <c r="B22" s="35" t="s">
        <v>340</v>
      </c>
      <c r="C22" s="22"/>
      <c r="D22" s="34">
        <f>SUM(D18:D21)</f>
        <v>9108648.8266206011</v>
      </c>
      <c r="E22" s="72"/>
      <c r="F22" s="78"/>
      <c r="G22" s="72"/>
      <c r="H22" s="78"/>
    </row>
    <row r="23" spans="2:11" x14ac:dyDescent="0.25">
      <c r="B23" s="22" t="s">
        <v>89</v>
      </c>
      <c r="C23" s="22"/>
      <c r="D23" s="34"/>
      <c r="E23" s="72"/>
      <c r="F23" s="30"/>
      <c r="G23" s="72"/>
      <c r="H23" s="30"/>
    </row>
    <row r="24" spans="2:11" x14ac:dyDescent="0.25">
      <c r="B24" s="22" t="s">
        <v>91</v>
      </c>
      <c r="C24" s="22"/>
      <c r="D24" s="34"/>
      <c r="E24" s="72"/>
      <c r="F24" s="30"/>
      <c r="G24" s="72"/>
      <c r="H24" s="30"/>
    </row>
    <row r="25" spans="2:11" x14ac:dyDescent="0.25">
      <c r="B25" s="36" t="s">
        <v>139</v>
      </c>
      <c r="C25" s="69" t="s">
        <v>136</v>
      </c>
      <c r="D25" s="41">
        <v>29869.090059556187</v>
      </c>
      <c r="E25" s="79">
        <v>7169.7</v>
      </c>
      <c r="F25" s="26">
        <v>214152415</v>
      </c>
      <c r="G25" s="79">
        <v>7339.62</v>
      </c>
      <c r="H25" s="26">
        <v>348724586</v>
      </c>
    </row>
    <row r="26" spans="2:11" x14ac:dyDescent="0.25">
      <c r="B26" s="25" t="s">
        <v>94</v>
      </c>
      <c r="C26" s="70" t="s">
        <v>136</v>
      </c>
      <c r="D26" s="32">
        <v>201314.53394144805</v>
      </c>
      <c r="E26" s="81">
        <v>7169.7</v>
      </c>
      <c r="F26" s="26">
        <v>1443364814</v>
      </c>
      <c r="G26" s="81">
        <v>7339.62</v>
      </c>
      <c r="H26" s="26">
        <v>1008181903</v>
      </c>
    </row>
    <row r="27" spans="2:11" x14ac:dyDescent="0.25">
      <c r="B27" s="37" t="s">
        <v>140</v>
      </c>
      <c r="C27" s="71" t="s">
        <v>136</v>
      </c>
      <c r="D27" s="76">
        <v>6133710.3301393362</v>
      </c>
      <c r="E27" s="80">
        <v>7169.7</v>
      </c>
      <c r="F27" s="26">
        <v>43976862954</v>
      </c>
      <c r="G27" s="80">
        <v>7339.62</v>
      </c>
      <c r="H27" s="26">
        <v>54118943635</v>
      </c>
    </row>
    <row r="28" spans="2:11" x14ac:dyDescent="0.25">
      <c r="B28" s="22" t="s">
        <v>341</v>
      </c>
      <c r="C28" s="22"/>
      <c r="D28" s="34">
        <f>SUM(D25:D27)</f>
        <v>6364893.95414034</v>
      </c>
      <c r="E28" s="72"/>
      <c r="F28" s="30"/>
      <c r="G28" s="72"/>
      <c r="H28" s="22"/>
    </row>
    <row r="29" spans="2:11" ht="3.75" customHeight="1" x14ac:dyDescent="0.25">
      <c r="B29" s="2"/>
      <c r="C29" s="2"/>
      <c r="D29" s="218"/>
      <c r="E29" s="143"/>
      <c r="F29" s="219"/>
      <c r="G29" s="143"/>
      <c r="H29" s="2"/>
    </row>
    <row r="30" spans="2:11" ht="17.25" x14ac:dyDescent="0.25">
      <c r="B30" s="220" t="s">
        <v>342</v>
      </c>
      <c r="C30" s="221"/>
      <c r="D30" s="222">
        <f>+D22-D28</f>
        <v>2743754.8724802611</v>
      </c>
      <c r="E30" s="143"/>
      <c r="F30" s="219"/>
      <c r="G30" s="143"/>
      <c r="H30" s="2"/>
    </row>
    <row r="31" spans="2:11" x14ac:dyDescent="0.25">
      <c r="B31" s="2"/>
      <c r="C31" s="2"/>
      <c r="D31" s="218"/>
      <c r="E31" s="143"/>
      <c r="F31" s="219"/>
      <c r="G31" s="143"/>
      <c r="H31" s="2"/>
    </row>
    <row r="32" spans="2:11" x14ac:dyDescent="0.25">
      <c r="B32" s="317" t="s">
        <v>141</v>
      </c>
      <c r="C32" s="317"/>
      <c r="D32" s="317"/>
      <c r="E32" s="317"/>
      <c r="F32" s="317"/>
      <c r="G32" s="317"/>
      <c r="H32" s="317"/>
    </row>
    <row r="34" spans="2:8" ht="45" x14ac:dyDescent="0.25">
      <c r="B34" s="332" t="s">
        <v>132</v>
      </c>
      <c r="C34" s="333"/>
      <c r="D34" s="334"/>
      <c r="E34" s="19" t="s">
        <v>315</v>
      </c>
      <c r="F34" s="19" t="s">
        <v>316</v>
      </c>
      <c r="G34" s="19" t="s">
        <v>315</v>
      </c>
      <c r="H34" s="19" t="s">
        <v>316</v>
      </c>
    </row>
    <row r="35" spans="2:8" x14ac:dyDescent="0.25">
      <c r="B35" s="335"/>
      <c r="C35" s="336"/>
      <c r="D35" s="337"/>
      <c r="E35" s="51">
        <f>+'03'!D7</f>
        <v>45016</v>
      </c>
      <c r="F35" s="51">
        <f>+E35</f>
        <v>45016</v>
      </c>
      <c r="G35" s="51">
        <f>+'03'!E7</f>
        <v>44651</v>
      </c>
      <c r="H35" s="51">
        <f>+G35</f>
        <v>44651</v>
      </c>
    </row>
    <row r="36" spans="2:8" ht="15" customHeight="1" x14ac:dyDescent="0.25">
      <c r="B36" s="338" t="s">
        <v>142</v>
      </c>
      <c r="C36" s="339"/>
      <c r="D36" s="340"/>
      <c r="E36" s="73">
        <v>7166.48</v>
      </c>
      <c r="F36" s="42">
        <v>801775780</v>
      </c>
      <c r="G36" s="278">
        <v>7322.9</v>
      </c>
      <c r="H36" s="279">
        <v>713232297</v>
      </c>
    </row>
    <row r="37" spans="2:8" ht="15" customHeight="1" x14ac:dyDescent="0.25">
      <c r="B37" s="338" t="s">
        <v>143</v>
      </c>
      <c r="C37" s="339"/>
      <c r="D37" s="340"/>
      <c r="E37" s="73">
        <v>7169.7</v>
      </c>
      <c r="F37" s="42">
        <v>1048666648</v>
      </c>
      <c r="G37" s="278">
        <v>7339.62</v>
      </c>
      <c r="H37" s="279">
        <v>90906664</v>
      </c>
    </row>
    <row r="38" spans="2:8" ht="15" customHeight="1" x14ac:dyDescent="0.25">
      <c r="B38" s="338" t="s">
        <v>144</v>
      </c>
      <c r="C38" s="339"/>
      <c r="D38" s="340"/>
      <c r="E38" s="73">
        <v>7166.48</v>
      </c>
      <c r="F38" s="42">
        <v>1639984166</v>
      </c>
      <c r="G38" s="278">
        <v>7322.9</v>
      </c>
      <c r="H38" s="279">
        <v>627632358</v>
      </c>
    </row>
    <row r="39" spans="2:8" ht="15" customHeight="1" x14ac:dyDescent="0.25">
      <c r="B39" s="338" t="s">
        <v>145</v>
      </c>
      <c r="C39" s="339"/>
      <c r="D39" s="340"/>
      <c r="E39" s="73">
        <v>7169.7</v>
      </c>
      <c r="F39" s="42">
        <v>9774545</v>
      </c>
      <c r="G39" s="278">
        <v>7339.62</v>
      </c>
      <c r="H39" s="279">
        <v>75274061</v>
      </c>
    </row>
    <row r="40" spans="2:8" ht="2.25" customHeight="1" x14ac:dyDescent="0.25"/>
    <row r="41" spans="2:8" x14ac:dyDescent="0.25">
      <c r="B41" s="49" t="s">
        <v>54</v>
      </c>
      <c r="C41" s="221"/>
      <c r="D41" s="221"/>
      <c r="E41" s="242"/>
      <c r="F41" s="260">
        <f>+F36+F37-F38-F39</f>
        <v>200683717</v>
      </c>
      <c r="G41" s="22"/>
      <c r="H41" s="260">
        <f>+H36+H37-H38-H39</f>
        <v>101232542</v>
      </c>
    </row>
    <row r="43" spans="2:8" ht="15" customHeight="1" x14ac:dyDescent="0.25">
      <c r="B43" s="312" t="s">
        <v>229</v>
      </c>
      <c r="C43" s="312"/>
      <c r="D43" s="312"/>
      <c r="E43" s="312"/>
      <c r="F43" s="312"/>
      <c r="G43" s="312"/>
      <c r="H43" s="312"/>
    </row>
    <row r="44" spans="2:8" x14ac:dyDescent="0.25">
      <c r="B44" s="312"/>
      <c r="C44" s="312"/>
      <c r="D44" s="312"/>
      <c r="E44" s="312"/>
      <c r="F44" s="312"/>
      <c r="G44" s="312"/>
      <c r="H44" s="312"/>
    </row>
    <row r="46" spans="2:8" x14ac:dyDescent="0.25">
      <c r="B46" s="172" t="s">
        <v>343</v>
      </c>
      <c r="C46" s="43">
        <f>+'02'!D7</f>
        <v>45016</v>
      </c>
      <c r="D46" s="43">
        <f>+'02'!E7</f>
        <v>44926</v>
      </c>
    </row>
    <row r="47" spans="2:8" x14ac:dyDescent="0.25">
      <c r="B47" s="173" t="s">
        <v>300</v>
      </c>
      <c r="C47" s="82">
        <v>1053868366</v>
      </c>
      <c r="D47" s="82">
        <v>2094358781</v>
      </c>
      <c r="E47" s="83"/>
      <c r="H47" s="92"/>
    </row>
    <row r="48" spans="2:8" x14ac:dyDescent="0.25">
      <c r="B48" s="174" t="s">
        <v>345</v>
      </c>
      <c r="C48" s="55">
        <v>64285243</v>
      </c>
      <c r="D48" s="55">
        <v>158102069</v>
      </c>
      <c r="E48" s="83"/>
      <c r="H48" s="92"/>
    </row>
    <row r="49" spans="2:8" x14ac:dyDescent="0.25">
      <c r="B49" s="174" t="s">
        <v>350</v>
      </c>
      <c r="C49" s="55">
        <v>60563500</v>
      </c>
      <c r="D49" s="55">
        <v>10000000</v>
      </c>
      <c r="E49" s="83"/>
      <c r="H49" s="92"/>
    </row>
    <row r="50" spans="2:8" x14ac:dyDescent="0.25">
      <c r="B50" s="174" t="s">
        <v>346</v>
      </c>
      <c r="C50" s="55">
        <v>10500000</v>
      </c>
      <c r="D50" s="55">
        <v>10000000</v>
      </c>
      <c r="E50" s="179"/>
      <c r="H50" s="92"/>
    </row>
    <row r="51" spans="2:8" x14ac:dyDescent="0.25">
      <c r="B51" s="174" t="s">
        <v>347</v>
      </c>
      <c r="C51" s="55">
        <v>5000000</v>
      </c>
      <c r="D51" s="55">
        <v>10394459</v>
      </c>
      <c r="E51" s="179"/>
      <c r="H51" s="92"/>
    </row>
    <row r="52" spans="2:8" x14ac:dyDescent="0.25">
      <c r="B52" s="174" t="s">
        <v>344</v>
      </c>
      <c r="C52" s="55">
        <v>5000000</v>
      </c>
      <c r="D52" s="55">
        <v>5000000</v>
      </c>
      <c r="E52" s="179"/>
      <c r="H52" s="92"/>
    </row>
    <row r="53" spans="2:8" x14ac:dyDescent="0.25">
      <c r="B53" s="174" t="s">
        <v>348</v>
      </c>
      <c r="C53" s="55">
        <v>5000000</v>
      </c>
      <c r="D53" s="55">
        <v>5000000</v>
      </c>
      <c r="E53" s="179"/>
      <c r="H53" s="92"/>
    </row>
    <row r="54" spans="2:8" x14ac:dyDescent="0.25">
      <c r="B54" s="174" t="s">
        <v>146</v>
      </c>
      <c r="C54" s="55">
        <v>2500000</v>
      </c>
      <c r="D54" s="55">
        <v>2500000</v>
      </c>
      <c r="E54" s="179"/>
      <c r="H54" s="92"/>
    </row>
    <row r="55" spans="2:8" x14ac:dyDescent="0.25">
      <c r="B55" s="174" t="s">
        <v>349</v>
      </c>
      <c r="C55" s="55">
        <v>267987</v>
      </c>
      <c r="D55" s="55">
        <v>686</v>
      </c>
      <c r="E55" s="179"/>
      <c r="H55" s="92"/>
    </row>
    <row r="56" spans="2:8" x14ac:dyDescent="0.25">
      <c r="B56" s="174" t="s">
        <v>351</v>
      </c>
      <c r="C56" s="55">
        <v>0</v>
      </c>
      <c r="D56" s="55">
        <v>10000000</v>
      </c>
      <c r="E56" s="83"/>
      <c r="H56" s="92"/>
    </row>
    <row r="57" spans="2:8" x14ac:dyDescent="0.25">
      <c r="B57" s="174" t="s">
        <v>147</v>
      </c>
      <c r="C57" s="55">
        <v>65383713</v>
      </c>
      <c r="D57" s="55">
        <v>63622455</v>
      </c>
      <c r="E57" s="179"/>
      <c r="H57" s="92"/>
    </row>
    <row r="58" spans="2:8" x14ac:dyDescent="0.25">
      <c r="B58" s="172" t="s">
        <v>149</v>
      </c>
      <c r="C58" s="84">
        <f>SUM(C47:C57)</f>
        <v>1272368809</v>
      </c>
      <c r="D58" s="84">
        <f>SUM(D47:D57)</f>
        <v>2368978450</v>
      </c>
      <c r="E58" s="179"/>
      <c r="H58" s="92"/>
    </row>
    <row r="59" spans="2:8" x14ac:dyDescent="0.25">
      <c r="B59" s="174"/>
      <c r="C59" s="55"/>
      <c r="D59" s="55"/>
      <c r="E59" s="179"/>
      <c r="H59" s="92"/>
    </row>
    <row r="60" spans="2:8" x14ac:dyDescent="0.25">
      <c r="B60" s="172" t="s">
        <v>352</v>
      </c>
      <c r="C60" s="43">
        <f>+C46</f>
        <v>45016</v>
      </c>
      <c r="D60" s="43">
        <f>+D46</f>
        <v>44926</v>
      </c>
      <c r="E60" s="179"/>
      <c r="H60" s="92"/>
    </row>
    <row r="61" spans="2:8" x14ac:dyDescent="0.25">
      <c r="B61" s="173" t="s">
        <v>354</v>
      </c>
      <c r="C61" s="82">
        <v>163059708</v>
      </c>
      <c r="D61" s="82">
        <v>136831316</v>
      </c>
      <c r="E61" s="179"/>
      <c r="H61" s="92"/>
    </row>
    <row r="62" spans="2:8" x14ac:dyDescent="0.25">
      <c r="B62" s="174" t="s">
        <v>360</v>
      </c>
      <c r="C62" s="55">
        <v>71664657</v>
      </c>
      <c r="D62" s="55">
        <v>73912519</v>
      </c>
      <c r="E62" s="179"/>
      <c r="H62" s="92"/>
    </row>
    <row r="63" spans="2:8" x14ac:dyDescent="0.25">
      <c r="B63" s="174" t="s">
        <v>356</v>
      </c>
      <c r="C63" s="55">
        <v>35833833</v>
      </c>
      <c r="D63" s="55">
        <v>36615965</v>
      </c>
      <c r="E63" s="179"/>
      <c r="H63" s="92"/>
    </row>
    <row r="64" spans="2:8" x14ac:dyDescent="0.25">
      <c r="B64" s="174" t="s">
        <v>353</v>
      </c>
      <c r="C64" s="55">
        <v>35832400</v>
      </c>
      <c r="D64" s="55">
        <v>36614500</v>
      </c>
      <c r="E64" s="179"/>
      <c r="H64" s="92"/>
    </row>
    <row r="65" spans="2:8" x14ac:dyDescent="0.25">
      <c r="B65" s="174" t="s">
        <v>358</v>
      </c>
      <c r="C65" s="55">
        <v>35832400</v>
      </c>
      <c r="D65" s="55">
        <v>36614500</v>
      </c>
      <c r="E65" s="179"/>
      <c r="H65" s="92"/>
    </row>
    <row r="66" spans="2:8" x14ac:dyDescent="0.25">
      <c r="B66" s="25" t="s">
        <v>359</v>
      </c>
      <c r="C66" s="55">
        <v>35832400</v>
      </c>
      <c r="D66" s="55">
        <v>36614500</v>
      </c>
      <c r="E66" s="179"/>
      <c r="H66" s="92"/>
    </row>
    <row r="67" spans="2:8" x14ac:dyDescent="0.25">
      <c r="B67" s="174" t="s">
        <v>394</v>
      </c>
      <c r="C67" s="55">
        <v>30056145</v>
      </c>
      <c r="D67" s="55">
        <v>30712169</v>
      </c>
      <c r="E67" s="83"/>
      <c r="H67" s="92"/>
    </row>
    <row r="68" spans="2:8" x14ac:dyDescent="0.25">
      <c r="B68" s="174" t="s">
        <v>361</v>
      </c>
      <c r="C68" s="55">
        <v>21499440</v>
      </c>
      <c r="D68" s="55">
        <v>21968700</v>
      </c>
      <c r="E68" s="83"/>
      <c r="H68" s="92"/>
    </row>
    <row r="69" spans="2:8" x14ac:dyDescent="0.25">
      <c r="B69" s="174" t="s">
        <v>363</v>
      </c>
      <c r="C69" s="55">
        <v>21184115</v>
      </c>
      <c r="D69" s="55">
        <v>21968700</v>
      </c>
      <c r="E69" s="83"/>
      <c r="H69" s="92"/>
    </row>
    <row r="70" spans="2:8" x14ac:dyDescent="0.25">
      <c r="B70" s="174" t="s">
        <v>355</v>
      </c>
      <c r="C70" s="55">
        <v>19955780</v>
      </c>
      <c r="D70" s="55">
        <v>24136909</v>
      </c>
      <c r="H70" s="92"/>
    </row>
    <row r="71" spans="2:8" x14ac:dyDescent="0.25">
      <c r="B71" s="174" t="s">
        <v>357</v>
      </c>
      <c r="C71" s="55">
        <v>7166552</v>
      </c>
      <c r="D71" s="55">
        <v>7322973</v>
      </c>
      <c r="E71" s="141"/>
      <c r="H71" s="92"/>
    </row>
    <row r="72" spans="2:8" x14ac:dyDescent="0.25">
      <c r="B72" s="174" t="s">
        <v>393</v>
      </c>
      <c r="C72" s="55">
        <v>7166480</v>
      </c>
      <c r="D72" s="55">
        <v>13619642</v>
      </c>
      <c r="H72" s="92"/>
    </row>
    <row r="73" spans="2:8" x14ac:dyDescent="0.25">
      <c r="B73" s="174" t="s">
        <v>392</v>
      </c>
      <c r="C73" s="55">
        <v>7166480</v>
      </c>
      <c r="D73" s="55">
        <v>7322900</v>
      </c>
      <c r="H73" s="92"/>
    </row>
    <row r="74" spans="2:8" x14ac:dyDescent="0.25">
      <c r="B74" s="174" t="s">
        <v>362</v>
      </c>
      <c r="C74" s="55">
        <v>805226</v>
      </c>
      <c r="D74" s="55">
        <v>2339813</v>
      </c>
      <c r="H74" s="92"/>
    </row>
    <row r="75" spans="2:8" x14ac:dyDescent="0.25">
      <c r="B75" s="175" t="s">
        <v>148</v>
      </c>
      <c r="C75" s="55">
        <f>56671663+2795</f>
        <v>56674458</v>
      </c>
      <c r="D75" s="55">
        <v>50623281</v>
      </c>
      <c r="H75" s="92"/>
    </row>
    <row r="76" spans="2:8" x14ac:dyDescent="0.25">
      <c r="B76" s="172" t="s">
        <v>364</v>
      </c>
      <c r="C76" s="84">
        <f>SUM(C61:C75)</f>
        <v>549730074</v>
      </c>
      <c r="D76" s="84">
        <f>SUM(D61:D75)</f>
        <v>537218387</v>
      </c>
      <c r="H76" s="92"/>
    </row>
    <row r="77" spans="2:8" x14ac:dyDescent="0.25">
      <c r="B77" s="172"/>
      <c r="C77" s="84"/>
      <c r="D77" s="84"/>
      <c r="H77" s="92"/>
    </row>
    <row r="78" spans="2:8" x14ac:dyDescent="0.25">
      <c r="B78" s="172" t="s">
        <v>150</v>
      </c>
      <c r="C78" s="177">
        <f>+C60</f>
        <v>45016</v>
      </c>
      <c r="D78" s="177">
        <f>+D60</f>
        <v>44926</v>
      </c>
      <c r="H78" s="92"/>
    </row>
    <row r="79" spans="2:8" x14ac:dyDescent="0.25">
      <c r="B79" s="173" t="s">
        <v>365</v>
      </c>
      <c r="C79" s="55">
        <v>4481306297</v>
      </c>
      <c r="D79" s="55">
        <v>1376506057</v>
      </c>
      <c r="H79" s="92"/>
    </row>
    <row r="80" spans="2:8" x14ac:dyDescent="0.25">
      <c r="B80" s="174" t="s">
        <v>366</v>
      </c>
      <c r="C80" s="55">
        <v>1734486456</v>
      </c>
      <c r="D80" s="55">
        <v>1264130625</v>
      </c>
      <c r="H80" s="92"/>
    </row>
    <row r="81" spans="2:8" x14ac:dyDescent="0.25">
      <c r="B81" s="172" t="s">
        <v>367</v>
      </c>
      <c r="C81" s="84">
        <f>SUM(C79:C80)</f>
        <v>6215792753</v>
      </c>
      <c r="D81" s="84">
        <f>SUM(D79:D80)</f>
        <v>2640636682</v>
      </c>
      <c r="H81" s="92"/>
    </row>
    <row r="82" spans="2:8" x14ac:dyDescent="0.25">
      <c r="B82" s="141"/>
      <c r="C82" s="141"/>
      <c r="D82" s="141"/>
      <c r="H82" s="92"/>
    </row>
    <row r="83" spans="2:8" x14ac:dyDescent="0.25">
      <c r="B83" s="172" t="s">
        <v>151</v>
      </c>
      <c r="C83" s="85">
        <f>+C58+C76+C81</f>
        <v>8037891636</v>
      </c>
      <c r="D83" s="85">
        <f>+D58+D76+D81</f>
        <v>5546833519</v>
      </c>
      <c r="H83" s="92"/>
    </row>
    <row r="84" spans="2:8" x14ac:dyDescent="0.25">
      <c r="B84" s="144"/>
      <c r="C84" s="223"/>
      <c r="D84" s="223"/>
      <c r="H84" s="92"/>
    </row>
    <row r="85" spans="2:8" x14ac:dyDescent="0.25">
      <c r="B85" s="313" t="s">
        <v>152</v>
      </c>
      <c r="C85" s="313"/>
      <c r="D85" s="313"/>
      <c r="E85" s="313"/>
      <c r="F85" s="313"/>
      <c r="G85" s="313"/>
      <c r="H85" s="313"/>
    </row>
    <row r="87" spans="2:8" x14ac:dyDescent="0.25">
      <c r="B87" s="317" t="s">
        <v>230</v>
      </c>
      <c r="C87" s="317"/>
      <c r="D87" s="317"/>
      <c r="E87" s="317"/>
      <c r="F87" s="317"/>
      <c r="G87" s="317"/>
      <c r="H87" s="317"/>
    </row>
    <row r="88" spans="2:8" x14ac:dyDescent="0.25">
      <c r="B88" s="144"/>
      <c r="C88" s="144"/>
      <c r="D88" s="144"/>
      <c r="E88" s="144"/>
      <c r="F88" s="144"/>
      <c r="G88" s="144"/>
      <c r="H88" s="93"/>
    </row>
    <row r="89" spans="2:8" x14ac:dyDescent="0.25">
      <c r="B89" s="19" t="s">
        <v>112</v>
      </c>
      <c r="C89" s="51">
        <f>+C46</f>
        <v>45016</v>
      </c>
      <c r="D89" s="51">
        <f>+D46</f>
        <v>44926</v>
      </c>
      <c r="F89" s="40"/>
      <c r="H89" s="92"/>
    </row>
    <row r="90" spans="2:8" x14ac:dyDescent="0.25">
      <c r="B90" s="94" t="s">
        <v>288</v>
      </c>
      <c r="C90" s="53">
        <v>1938446507</v>
      </c>
      <c r="D90" s="53">
        <v>2671480484</v>
      </c>
      <c r="H90" s="92"/>
    </row>
    <row r="91" spans="2:8" x14ac:dyDescent="0.25">
      <c r="B91" s="94" t="s">
        <v>368</v>
      </c>
      <c r="C91" s="53">
        <v>1164821141</v>
      </c>
      <c r="D91" s="53">
        <v>265970464</v>
      </c>
      <c r="H91" s="92"/>
    </row>
    <row r="92" spans="2:8" x14ac:dyDescent="0.25">
      <c r="B92" s="94" t="s">
        <v>158</v>
      </c>
      <c r="C92" s="53">
        <v>398500636</v>
      </c>
      <c r="D92" s="53">
        <v>180000</v>
      </c>
      <c r="H92" s="92"/>
    </row>
    <row r="93" spans="2:8" x14ac:dyDescent="0.25">
      <c r="B93" s="25" t="s">
        <v>154</v>
      </c>
      <c r="C93" s="26">
        <v>106005553</v>
      </c>
      <c r="D93" s="26">
        <v>42501649.862000003</v>
      </c>
      <c r="H93" s="92"/>
    </row>
    <row r="94" spans="2:8" x14ac:dyDescent="0.25">
      <c r="B94" s="25" t="s">
        <v>156</v>
      </c>
      <c r="C94" s="26">
        <v>36549091</v>
      </c>
      <c r="D94" s="26">
        <v>37750000</v>
      </c>
      <c r="H94" s="92"/>
    </row>
    <row r="95" spans="2:8" x14ac:dyDescent="0.25">
      <c r="B95" s="25" t="s">
        <v>155</v>
      </c>
      <c r="C95" s="26">
        <v>8979833</v>
      </c>
      <c r="D95" s="26">
        <v>4015000</v>
      </c>
      <c r="H95" s="92"/>
    </row>
    <row r="96" spans="2:8" x14ac:dyDescent="0.25">
      <c r="B96" s="94" t="s">
        <v>395</v>
      </c>
      <c r="C96" s="53">
        <v>550000</v>
      </c>
      <c r="D96" s="53">
        <v>1100000</v>
      </c>
      <c r="H96" s="92"/>
    </row>
    <row r="97" spans="2:8" x14ac:dyDescent="0.25">
      <c r="B97" s="22" t="s">
        <v>153</v>
      </c>
      <c r="C97" s="56">
        <f>SUM(C90:C96)</f>
        <v>3653852761</v>
      </c>
      <c r="D97" s="56">
        <f>SUM(D90:D96)</f>
        <v>3022997597.862</v>
      </c>
      <c r="H97" s="92"/>
    </row>
    <row r="99" spans="2:8" x14ac:dyDescent="0.25">
      <c r="B99" s="313" t="s">
        <v>403</v>
      </c>
      <c r="C99" s="313"/>
      <c r="D99" s="313"/>
      <c r="E99" s="313"/>
      <c r="F99" s="313"/>
      <c r="G99" s="313"/>
      <c r="H99" s="313"/>
    </row>
    <row r="101" spans="2:8" x14ac:dyDescent="0.25">
      <c r="B101" s="341" t="s">
        <v>157</v>
      </c>
      <c r="C101" s="342"/>
      <c r="D101" s="343"/>
    </row>
    <row r="102" spans="2:8" x14ac:dyDescent="0.25">
      <c r="B102" s="52" t="s">
        <v>112</v>
      </c>
      <c r="C102" s="86">
        <f>+C89</f>
        <v>45016</v>
      </c>
      <c r="D102" s="86">
        <f>+D89</f>
        <v>44926</v>
      </c>
      <c r="F102" s="40"/>
      <c r="H102" s="92"/>
    </row>
    <row r="103" spans="2:8" x14ac:dyDescent="0.25">
      <c r="B103" s="25" t="s">
        <v>324</v>
      </c>
      <c r="C103" s="26">
        <v>1006949805</v>
      </c>
      <c r="D103" s="26">
        <v>613558313</v>
      </c>
      <c r="H103" s="92"/>
    </row>
    <row r="104" spans="2:8" x14ac:dyDescent="0.25">
      <c r="B104" s="25" t="s">
        <v>322</v>
      </c>
      <c r="C104" s="26">
        <v>674774155</v>
      </c>
      <c r="D104" s="26">
        <v>448089500</v>
      </c>
      <c r="H104" s="92"/>
    </row>
    <row r="105" spans="2:8" x14ac:dyDescent="0.25">
      <c r="B105" s="25" t="s">
        <v>369</v>
      </c>
      <c r="C105" s="26">
        <v>446761226</v>
      </c>
      <c r="D105" s="26">
        <v>443356661</v>
      </c>
      <c r="H105" s="92"/>
    </row>
    <row r="106" spans="2:8" x14ac:dyDescent="0.25">
      <c r="B106" s="25" t="s">
        <v>323</v>
      </c>
      <c r="C106" s="26">
        <v>401968000</v>
      </c>
      <c r="D106" s="26">
        <v>0</v>
      </c>
      <c r="H106" s="92"/>
    </row>
    <row r="107" spans="2:8" x14ac:dyDescent="0.25">
      <c r="B107" s="25" t="s">
        <v>270</v>
      </c>
      <c r="C107" s="26">
        <v>129052816</v>
      </c>
      <c r="D107" s="26">
        <v>80795817</v>
      </c>
      <c r="H107" s="92"/>
    </row>
    <row r="108" spans="2:8" x14ac:dyDescent="0.25">
      <c r="B108" s="25" t="s">
        <v>158</v>
      </c>
      <c r="C108" s="26">
        <v>5504200</v>
      </c>
      <c r="D108" s="26">
        <v>7305874</v>
      </c>
      <c r="H108" s="92"/>
    </row>
    <row r="109" spans="2:8" x14ac:dyDescent="0.25">
      <c r="B109" s="22" t="s">
        <v>153</v>
      </c>
      <c r="C109" s="56">
        <f>SUM(C103:C108)</f>
        <v>2665010202</v>
      </c>
      <c r="D109" s="199">
        <f>SUM(D103:D108)</f>
        <v>1593106165</v>
      </c>
      <c r="E109" s="40"/>
      <c r="H109" s="92"/>
    </row>
    <row r="111" spans="2:8" x14ac:dyDescent="0.25">
      <c r="B111" s="341" t="s">
        <v>159</v>
      </c>
      <c r="C111" s="342"/>
      <c r="D111" s="343"/>
    </row>
    <row r="112" spans="2:8" x14ac:dyDescent="0.25">
      <c r="B112" s="19" t="s">
        <v>112</v>
      </c>
      <c r="C112" s="51">
        <f>+C102</f>
        <v>45016</v>
      </c>
      <c r="D112" s="51">
        <f>+D102</f>
        <v>44926</v>
      </c>
    </row>
    <row r="113" spans="2:8" x14ac:dyDescent="0.25">
      <c r="B113" s="25" t="s">
        <v>370</v>
      </c>
      <c r="C113" s="26">
        <v>108030884</v>
      </c>
      <c r="D113" s="26">
        <v>110306982</v>
      </c>
    </row>
    <row r="114" spans="2:8" x14ac:dyDescent="0.25">
      <c r="B114" s="54" t="s">
        <v>420</v>
      </c>
      <c r="C114" s="26">
        <v>57431024</v>
      </c>
      <c r="D114" s="26">
        <v>0</v>
      </c>
    </row>
    <row r="115" spans="2:8" x14ac:dyDescent="0.25">
      <c r="B115" s="54" t="s">
        <v>271</v>
      </c>
      <c r="C115" s="26">
        <v>8071979</v>
      </c>
      <c r="D115" s="26">
        <v>4335491</v>
      </c>
    </row>
    <row r="116" spans="2:8" x14ac:dyDescent="0.25">
      <c r="B116" s="49" t="s">
        <v>153</v>
      </c>
      <c r="C116" s="56">
        <f>SUM(C113:C115)</f>
        <v>173533887</v>
      </c>
      <c r="D116" s="56">
        <f>SUM(D113:D115)</f>
        <v>114642473</v>
      </c>
    </row>
    <row r="118" spans="2:8" x14ac:dyDescent="0.25">
      <c r="B118" s="313" t="s">
        <v>404</v>
      </c>
      <c r="C118" s="313"/>
      <c r="D118" s="313"/>
      <c r="E118" s="313"/>
      <c r="F118" s="313"/>
      <c r="G118" s="313"/>
      <c r="H118" s="313"/>
    </row>
    <row r="120" spans="2:8" x14ac:dyDescent="0.25">
      <c r="B120" s="313" t="s">
        <v>231</v>
      </c>
      <c r="C120" s="313"/>
      <c r="D120" s="313"/>
      <c r="E120" s="313"/>
      <c r="F120" s="313"/>
      <c r="G120" s="313"/>
      <c r="H120" s="313"/>
    </row>
    <row r="122" spans="2:8" x14ac:dyDescent="0.25">
      <c r="B122" s="46" t="s">
        <v>121</v>
      </c>
      <c r="C122" s="43">
        <f>+C112</f>
        <v>45016</v>
      </c>
      <c r="D122" s="43">
        <f>+D112</f>
        <v>44926</v>
      </c>
    </row>
    <row r="123" spans="2:8" x14ac:dyDescent="0.25">
      <c r="B123" s="182" t="s">
        <v>317</v>
      </c>
      <c r="C123" s="47"/>
      <c r="D123" s="47"/>
      <c r="F123" s="40"/>
      <c r="H123" s="92"/>
    </row>
    <row r="124" spans="2:8" x14ac:dyDescent="0.25">
      <c r="B124" s="183" t="s">
        <v>347</v>
      </c>
      <c r="C124" s="151">
        <v>30000000000</v>
      </c>
      <c r="D124" s="184">
        <v>30000000000</v>
      </c>
      <c r="F124" s="40"/>
      <c r="H124" s="92"/>
    </row>
    <row r="125" spans="2:8" x14ac:dyDescent="0.25">
      <c r="B125" s="183" t="s">
        <v>345</v>
      </c>
      <c r="C125" s="151">
        <v>13000000000</v>
      </c>
      <c r="D125" s="184">
        <v>0</v>
      </c>
      <c r="F125" s="40"/>
      <c r="H125" s="92"/>
    </row>
    <row r="126" spans="2:8" x14ac:dyDescent="0.25">
      <c r="B126" s="183" t="s">
        <v>300</v>
      </c>
      <c r="C126" s="151">
        <v>10000000000</v>
      </c>
      <c r="D126" s="184">
        <v>40000000000</v>
      </c>
      <c r="F126" s="40"/>
      <c r="H126" s="92"/>
    </row>
    <row r="127" spans="2:8" x14ac:dyDescent="0.25">
      <c r="B127" s="183" t="s">
        <v>396</v>
      </c>
      <c r="C127" s="151">
        <v>1998246574</v>
      </c>
      <c r="D127" s="184">
        <v>2385539730</v>
      </c>
      <c r="F127" s="40"/>
      <c r="H127" s="92"/>
    </row>
    <row r="128" spans="2:8" x14ac:dyDescent="0.25">
      <c r="B128" s="183" t="s">
        <v>397</v>
      </c>
      <c r="C128" s="151">
        <v>-1471097356</v>
      </c>
      <c r="D128" s="184">
        <v>-324657536</v>
      </c>
      <c r="F128" s="40"/>
      <c r="H128" s="92"/>
    </row>
    <row r="129" spans="2:8" x14ac:dyDescent="0.25">
      <c r="B129" s="185"/>
      <c r="C129" s="151"/>
      <c r="D129" s="184"/>
      <c r="F129" s="40"/>
      <c r="H129" s="92"/>
    </row>
    <row r="130" spans="2:8" x14ac:dyDescent="0.25">
      <c r="B130" s="185" t="s">
        <v>371</v>
      </c>
      <c r="C130" s="225"/>
      <c r="D130" s="186"/>
      <c r="F130" s="40"/>
      <c r="H130" s="92"/>
    </row>
    <row r="131" spans="2:8" x14ac:dyDescent="0.25">
      <c r="B131" s="183" t="s">
        <v>361</v>
      </c>
      <c r="C131" s="151">
        <v>6999911106</v>
      </c>
      <c r="D131" s="184">
        <v>0</v>
      </c>
      <c r="F131" s="40"/>
      <c r="H131" s="92"/>
    </row>
    <row r="132" spans="2:8" x14ac:dyDescent="0.25">
      <c r="B132" s="183" t="s">
        <v>346</v>
      </c>
      <c r="C132" s="151">
        <v>4999796028</v>
      </c>
      <c r="D132" s="184">
        <v>0</v>
      </c>
      <c r="F132" s="40"/>
      <c r="H132" s="92"/>
    </row>
    <row r="133" spans="2:8" x14ac:dyDescent="0.25">
      <c r="B133" s="183" t="s">
        <v>351</v>
      </c>
      <c r="C133" s="151">
        <v>2983897031</v>
      </c>
      <c r="D133" s="184">
        <v>0</v>
      </c>
      <c r="F133" s="40"/>
      <c r="H133" s="92"/>
    </row>
    <row r="134" spans="2:8" x14ac:dyDescent="0.25">
      <c r="B134" s="183" t="s">
        <v>347</v>
      </c>
      <c r="C134" s="151">
        <v>1423685951</v>
      </c>
      <c r="D134" s="184">
        <v>0</v>
      </c>
      <c r="F134" s="40"/>
      <c r="H134" s="92"/>
    </row>
    <row r="135" spans="2:8" x14ac:dyDescent="0.25">
      <c r="B135" s="183" t="s">
        <v>300</v>
      </c>
      <c r="C135" s="151">
        <v>151051657</v>
      </c>
      <c r="D135" s="184">
        <v>0</v>
      </c>
      <c r="F135" s="40"/>
      <c r="H135" s="92"/>
    </row>
    <row r="136" spans="2:8" x14ac:dyDescent="0.25">
      <c r="B136" s="183" t="s">
        <v>372</v>
      </c>
      <c r="C136" s="151">
        <v>0</v>
      </c>
      <c r="D136" s="184">
        <v>136526286</v>
      </c>
      <c r="F136" s="40"/>
      <c r="H136" s="92"/>
    </row>
    <row r="137" spans="2:8" x14ac:dyDescent="0.25">
      <c r="B137" s="183"/>
      <c r="C137" s="151"/>
      <c r="D137" s="151"/>
      <c r="F137" s="40"/>
      <c r="H137" s="92"/>
    </row>
    <row r="138" spans="2:8" s="2" customFormat="1" x14ac:dyDescent="0.25">
      <c r="B138" s="291" t="s">
        <v>298</v>
      </c>
      <c r="C138" s="227">
        <f>SUM(C124:C137)</f>
        <v>70085490991</v>
      </c>
      <c r="D138" s="227">
        <f>SUM(D124:D137)</f>
        <v>72197408480</v>
      </c>
      <c r="F138" s="226"/>
    </row>
    <row r="139" spans="2:8" s="2" customFormat="1" x14ac:dyDescent="0.25">
      <c r="B139" s="185"/>
      <c r="C139" s="295"/>
      <c r="D139" s="225"/>
      <c r="F139" s="226"/>
    </row>
    <row r="140" spans="2:8" x14ac:dyDescent="0.25">
      <c r="B140" s="185" t="s">
        <v>299</v>
      </c>
      <c r="C140" s="151"/>
      <c r="D140" s="151"/>
      <c r="F140" s="40"/>
      <c r="H140" s="92"/>
    </row>
    <row r="141" spans="2:8" x14ac:dyDescent="0.25">
      <c r="B141" s="54" t="s">
        <v>300</v>
      </c>
      <c r="C141" s="293">
        <v>500000</v>
      </c>
      <c r="D141" s="187">
        <v>500000</v>
      </c>
      <c r="F141" s="40"/>
      <c r="H141" s="92"/>
    </row>
    <row r="142" spans="2:8" x14ac:dyDescent="0.25">
      <c r="B142" s="54" t="s">
        <v>301</v>
      </c>
      <c r="C142" s="293">
        <v>500000</v>
      </c>
      <c r="D142" s="187">
        <v>500000</v>
      </c>
      <c r="E142" s="17"/>
      <c r="F142" s="40"/>
      <c r="H142" s="92"/>
    </row>
    <row r="143" spans="2:8" x14ac:dyDescent="0.25">
      <c r="B143" s="54" t="s">
        <v>396</v>
      </c>
      <c r="C143" s="293">
        <v>34294.520000000004</v>
      </c>
      <c r="D143" s="187">
        <v>22450.679999999997</v>
      </c>
      <c r="E143" s="17"/>
      <c r="F143" s="40"/>
      <c r="H143" s="92"/>
    </row>
    <row r="144" spans="2:8" x14ac:dyDescent="0.25">
      <c r="B144" s="54" t="s">
        <v>398</v>
      </c>
      <c r="C144" s="293">
        <v>0</v>
      </c>
      <c r="D144" s="187">
        <v>1000000</v>
      </c>
      <c r="E144" s="17"/>
      <c r="F144" s="40"/>
      <c r="H144" s="92"/>
    </row>
    <row r="145" spans="2:8" x14ac:dyDescent="0.25">
      <c r="B145" s="54"/>
      <c r="C145" s="293"/>
      <c r="D145" s="187"/>
      <c r="E145" s="17"/>
      <c r="F145" s="40"/>
      <c r="H145" s="92"/>
    </row>
    <row r="146" spans="2:8" x14ac:dyDescent="0.25">
      <c r="B146" s="228" t="s">
        <v>371</v>
      </c>
      <c r="C146" s="294"/>
      <c r="D146" s="229"/>
      <c r="E146" s="17"/>
      <c r="F146" s="40"/>
      <c r="H146" s="92"/>
    </row>
    <row r="147" spans="2:8" x14ac:dyDescent="0.25">
      <c r="B147" s="54" t="s">
        <v>399</v>
      </c>
      <c r="C147" s="293">
        <v>80516.210000000006</v>
      </c>
      <c r="D147" s="187">
        <v>32250.41</v>
      </c>
      <c r="E147" s="17"/>
      <c r="F147" s="40"/>
      <c r="H147" s="92"/>
    </row>
    <row r="148" spans="2:8" x14ac:dyDescent="0.25">
      <c r="B148" s="54" t="s">
        <v>400</v>
      </c>
      <c r="C148" s="293">
        <v>0</v>
      </c>
      <c r="D148" s="187">
        <v>299288.15999999997</v>
      </c>
      <c r="E148" s="17"/>
      <c r="F148" s="40"/>
      <c r="H148" s="92"/>
    </row>
    <row r="149" spans="2:8" x14ac:dyDescent="0.25">
      <c r="B149" s="54"/>
      <c r="C149" s="293"/>
      <c r="D149" s="187"/>
      <c r="E149" s="17"/>
      <c r="F149" s="40"/>
      <c r="H149" s="92"/>
    </row>
    <row r="150" spans="2:8" x14ac:dyDescent="0.25">
      <c r="B150" s="188" t="s">
        <v>302</v>
      </c>
      <c r="C150" s="296">
        <v>7169.7</v>
      </c>
      <c r="D150" s="189">
        <v>7339.62</v>
      </c>
      <c r="E150" s="17"/>
      <c r="F150" s="40"/>
      <c r="H150" s="92"/>
    </row>
    <row r="151" spans="2:8" x14ac:dyDescent="0.25">
      <c r="B151" s="292" t="s">
        <v>298</v>
      </c>
      <c r="C151" s="227">
        <f>+SUM(C141:C149)*C150</f>
        <v>7992858490.8809996</v>
      </c>
      <c r="D151" s="227">
        <f>+SUM(D141:D149)*D150</f>
        <v>17277386579.084999</v>
      </c>
      <c r="F151" s="40"/>
      <c r="H151" s="92"/>
    </row>
    <row r="152" spans="2:8" x14ac:dyDescent="0.25">
      <c r="B152" s="176"/>
      <c r="C152" s="225"/>
      <c r="D152" s="184"/>
      <c r="F152" s="40"/>
      <c r="H152" s="92"/>
    </row>
    <row r="153" spans="2:8" x14ac:dyDescent="0.25">
      <c r="B153" s="291" t="s">
        <v>373</v>
      </c>
      <c r="C153" s="30">
        <f>+C138+C151</f>
        <v>78078349481.880997</v>
      </c>
      <c r="D153" s="30">
        <f>+D138+D151</f>
        <v>89474795059.084991</v>
      </c>
      <c r="F153" s="40"/>
      <c r="H153" s="92"/>
    </row>
    <row r="156" spans="2:8" x14ac:dyDescent="0.25">
      <c r="B156" s="2" t="s">
        <v>374</v>
      </c>
    </row>
    <row r="157" spans="2:8" x14ac:dyDescent="0.25">
      <c r="B157" s="230">
        <f>+C122</f>
        <v>45016</v>
      </c>
    </row>
    <row r="159" spans="2:8" ht="30" x14ac:dyDescent="0.25">
      <c r="B159" s="231" t="s">
        <v>375</v>
      </c>
      <c r="C159" s="19" t="s">
        <v>376</v>
      </c>
      <c r="D159" s="19" t="s">
        <v>377</v>
      </c>
      <c r="E159" s="19" t="s">
        <v>378</v>
      </c>
      <c r="F159" s="19" t="s">
        <v>379</v>
      </c>
      <c r="G159" s="19" t="s">
        <v>380</v>
      </c>
    </row>
    <row r="160" spans="2:8" x14ac:dyDescent="0.25">
      <c r="B160" s="271">
        <v>45012</v>
      </c>
      <c r="C160" s="36" t="s">
        <v>381</v>
      </c>
      <c r="D160" s="233" t="s">
        <v>382</v>
      </c>
      <c r="E160" s="234">
        <v>10030762693</v>
      </c>
      <c r="F160" s="233">
        <v>14</v>
      </c>
      <c r="G160" s="232">
        <v>45026</v>
      </c>
    </row>
    <row r="161" spans="2:7" x14ac:dyDescent="0.25">
      <c r="B161" s="272">
        <v>45013</v>
      </c>
      <c r="C161" s="25" t="s">
        <v>383</v>
      </c>
      <c r="D161" s="236" t="s">
        <v>382</v>
      </c>
      <c r="E161" s="237">
        <v>10062832043</v>
      </c>
      <c r="F161" s="236">
        <v>7</v>
      </c>
      <c r="G161" s="235">
        <v>45020</v>
      </c>
    </row>
    <row r="162" spans="2:7" x14ac:dyDescent="0.25">
      <c r="B162" s="272">
        <v>45013</v>
      </c>
      <c r="C162" s="25" t="s">
        <v>381</v>
      </c>
      <c r="D162" s="236" t="s">
        <v>382</v>
      </c>
      <c r="E162" s="237">
        <v>10030760725</v>
      </c>
      <c r="F162" s="236">
        <v>7</v>
      </c>
      <c r="G162" s="235">
        <v>45020</v>
      </c>
    </row>
    <row r="163" spans="2:7" x14ac:dyDescent="0.25">
      <c r="B163" s="272">
        <v>45014</v>
      </c>
      <c r="C163" s="25" t="s">
        <v>383</v>
      </c>
      <c r="D163" s="236" t="s">
        <v>382</v>
      </c>
      <c r="E163" s="237">
        <v>10062886278</v>
      </c>
      <c r="F163" s="236">
        <v>7</v>
      </c>
      <c r="G163" s="235">
        <v>45021</v>
      </c>
    </row>
    <row r="164" spans="2:7" x14ac:dyDescent="0.25">
      <c r="B164" s="273">
        <v>45015</v>
      </c>
      <c r="C164" s="37" t="s">
        <v>383</v>
      </c>
      <c r="D164" s="239" t="s">
        <v>382</v>
      </c>
      <c r="E164" s="240">
        <v>10062939595</v>
      </c>
      <c r="F164" s="239">
        <v>14</v>
      </c>
      <c r="G164" s="238">
        <v>45029</v>
      </c>
    </row>
    <row r="165" spans="2:7" x14ac:dyDescent="0.25">
      <c r="B165" s="241" t="s">
        <v>384</v>
      </c>
      <c r="C165" s="221"/>
      <c r="D165" s="242"/>
      <c r="E165" s="30">
        <f>SUM(E160:E164)</f>
        <v>50250181334</v>
      </c>
      <c r="F165" s="49"/>
      <c r="G165" s="242"/>
    </row>
    <row r="166" spans="2:7" x14ac:dyDescent="0.25">
      <c r="B166" s="243"/>
      <c r="C166" s="244"/>
      <c r="D166" s="244"/>
      <c r="E166" s="245"/>
      <c r="F166" s="244"/>
      <c r="G166" s="243"/>
    </row>
    <row r="167" spans="2:7" x14ac:dyDescent="0.25">
      <c r="B167" s="246">
        <v>45009</v>
      </c>
      <c r="C167" s="233" t="s">
        <v>388</v>
      </c>
      <c r="D167" s="233" t="s">
        <v>136</v>
      </c>
      <c r="E167" s="247">
        <v>1002096.98</v>
      </c>
      <c r="F167" s="233">
        <v>14</v>
      </c>
      <c r="G167" s="297">
        <v>44932</v>
      </c>
    </row>
    <row r="168" spans="2:7" x14ac:dyDescent="0.25">
      <c r="B168" s="248">
        <v>45012</v>
      </c>
      <c r="C168" s="236" t="s">
        <v>387</v>
      </c>
      <c r="D168" s="236" t="s">
        <v>136</v>
      </c>
      <c r="E168" s="249">
        <v>1006305.22</v>
      </c>
      <c r="F168" s="236">
        <v>7</v>
      </c>
      <c r="G168" s="298">
        <v>44928</v>
      </c>
    </row>
    <row r="169" spans="2:7" x14ac:dyDescent="0.25">
      <c r="B169" s="248">
        <v>45013</v>
      </c>
      <c r="C169" s="236" t="s">
        <v>387</v>
      </c>
      <c r="D169" s="236" t="s">
        <v>136</v>
      </c>
      <c r="E169" s="249">
        <v>1006304.52</v>
      </c>
      <c r="F169" s="236">
        <v>7</v>
      </c>
      <c r="G169" s="298">
        <v>44929</v>
      </c>
    </row>
    <row r="170" spans="2:7" x14ac:dyDescent="0.25">
      <c r="B170" s="248">
        <v>45014</v>
      </c>
      <c r="C170" s="236" t="s">
        <v>388</v>
      </c>
      <c r="D170" s="236" t="s">
        <v>136</v>
      </c>
      <c r="E170" s="249">
        <v>1002096.53</v>
      </c>
      <c r="F170" s="236">
        <v>7</v>
      </c>
      <c r="G170" s="298">
        <v>44930</v>
      </c>
    </row>
    <row r="171" spans="2:7" x14ac:dyDescent="0.25">
      <c r="B171" s="250">
        <v>45015</v>
      </c>
      <c r="C171" s="239" t="s">
        <v>388</v>
      </c>
      <c r="D171" s="239" t="s">
        <v>136</v>
      </c>
      <c r="E171" s="251">
        <v>1002096.35</v>
      </c>
      <c r="F171" s="239">
        <v>7</v>
      </c>
      <c r="G171" s="299">
        <v>44931</v>
      </c>
    </row>
    <row r="172" spans="2:7" x14ac:dyDescent="0.25">
      <c r="B172" s="241" t="s">
        <v>385</v>
      </c>
      <c r="C172" s="221"/>
      <c r="D172" s="242"/>
      <c r="E172" s="34">
        <f>SUM(E167:E171)</f>
        <v>5018899.5999999996</v>
      </c>
      <c r="F172" s="49"/>
      <c r="G172" s="242"/>
    </row>
    <row r="173" spans="2:7" x14ac:dyDescent="0.25">
      <c r="B173" s="49" t="s">
        <v>302</v>
      </c>
      <c r="C173" s="252"/>
      <c r="D173" s="252"/>
      <c r="E173" s="253">
        <f>+C150</f>
        <v>7169.7</v>
      </c>
      <c r="F173" s="254"/>
      <c r="G173" s="255"/>
    </row>
    <row r="174" spans="2:7" x14ac:dyDescent="0.25">
      <c r="B174" s="2"/>
      <c r="C174" s="2"/>
      <c r="D174" s="2"/>
      <c r="E174" s="218"/>
      <c r="F174" s="2"/>
      <c r="G174" s="2"/>
    </row>
    <row r="175" spans="2:7" x14ac:dyDescent="0.25">
      <c r="B175" s="49" t="s">
        <v>385</v>
      </c>
      <c r="C175" s="221"/>
      <c r="D175" s="256"/>
      <c r="E175" s="30">
        <f>+E172*E173+1</f>
        <v>35984004463.119995</v>
      </c>
      <c r="F175" s="49"/>
      <c r="G175" s="242"/>
    </row>
    <row r="176" spans="2:7" x14ac:dyDescent="0.25">
      <c r="B176" s="49" t="s">
        <v>386</v>
      </c>
      <c r="C176" s="221"/>
      <c r="D176" s="256">
        <f>+B157</f>
        <v>45016</v>
      </c>
      <c r="E176" s="30">
        <f>+E175+E165</f>
        <v>86234185797.119995</v>
      </c>
      <c r="F176" s="49"/>
      <c r="G176" s="242"/>
    </row>
    <row r="178" spans="2:7" x14ac:dyDescent="0.25">
      <c r="B178" s="230">
        <v>44926</v>
      </c>
    </row>
    <row r="179" spans="2:7" ht="30" x14ac:dyDescent="0.25">
      <c r="B179" s="231" t="s">
        <v>375</v>
      </c>
      <c r="C179" s="19" t="s">
        <v>376</v>
      </c>
      <c r="D179" s="19" t="s">
        <v>377</v>
      </c>
      <c r="E179" s="19" t="s">
        <v>378</v>
      </c>
      <c r="F179" s="19" t="s">
        <v>379</v>
      </c>
      <c r="G179" s="19" t="s">
        <v>380</v>
      </c>
    </row>
    <row r="180" spans="2:7" x14ac:dyDescent="0.25">
      <c r="B180" s="271">
        <v>44921</v>
      </c>
      <c r="C180" s="69" t="s">
        <v>381</v>
      </c>
      <c r="D180" s="233" t="s">
        <v>382</v>
      </c>
      <c r="E180" s="234">
        <v>10033328932</v>
      </c>
      <c r="F180" s="233">
        <v>7</v>
      </c>
      <c r="G180" s="232">
        <v>44928</v>
      </c>
    </row>
    <row r="181" spans="2:7" x14ac:dyDescent="0.25">
      <c r="B181" s="272">
        <v>44922</v>
      </c>
      <c r="C181" s="70" t="s">
        <v>381</v>
      </c>
      <c r="D181" s="236" t="s">
        <v>382</v>
      </c>
      <c r="E181" s="237">
        <v>10033327618</v>
      </c>
      <c r="F181" s="236">
        <v>7</v>
      </c>
      <c r="G181" s="235">
        <v>44929</v>
      </c>
    </row>
    <row r="182" spans="2:7" x14ac:dyDescent="0.25">
      <c r="B182" s="272">
        <v>44922</v>
      </c>
      <c r="C182" s="70" t="s">
        <v>383</v>
      </c>
      <c r="D182" s="236" t="s">
        <v>382</v>
      </c>
      <c r="E182" s="237">
        <v>10264959661</v>
      </c>
      <c r="F182" s="236">
        <v>7</v>
      </c>
      <c r="G182" s="235">
        <v>44929</v>
      </c>
    </row>
    <row r="183" spans="2:7" x14ac:dyDescent="0.25">
      <c r="B183" s="272">
        <v>44923</v>
      </c>
      <c r="C183" s="70" t="s">
        <v>383</v>
      </c>
      <c r="D183" s="236" t="s">
        <v>382</v>
      </c>
      <c r="E183" s="237">
        <v>10265008268</v>
      </c>
      <c r="F183" s="236">
        <v>7</v>
      </c>
      <c r="G183" s="235">
        <v>44930</v>
      </c>
    </row>
    <row r="184" spans="2:7" x14ac:dyDescent="0.25">
      <c r="B184" s="273">
        <v>44924</v>
      </c>
      <c r="C184" s="71" t="s">
        <v>383</v>
      </c>
      <c r="D184" s="239" t="s">
        <v>382</v>
      </c>
      <c r="E184" s="240">
        <v>10265055942</v>
      </c>
      <c r="F184" s="239">
        <v>7</v>
      </c>
      <c r="G184" s="238">
        <v>44931</v>
      </c>
    </row>
    <row r="185" spans="2:7" x14ac:dyDescent="0.25">
      <c r="B185" s="241" t="s">
        <v>384</v>
      </c>
      <c r="C185" s="221"/>
      <c r="D185" s="242"/>
      <c r="E185" s="30">
        <f>SUM(E180:E184)</f>
        <v>50861680421</v>
      </c>
      <c r="F185" s="49"/>
      <c r="G185" s="242"/>
    </row>
    <row r="186" spans="2:7" x14ac:dyDescent="0.25">
      <c r="B186" s="243"/>
      <c r="C186" s="244"/>
      <c r="D186" s="244"/>
      <c r="E186" s="245"/>
      <c r="F186" s="244"/>
      <c r="G186" s="243"/>
    </row>
    <row r="187" spans="2:7" x14ac:dyDescent="0.25">
      <c r="B187" s="246">
        <v>44918</v>
      </c>
      <c r="C187" s="233" t="s">
        <v>388</v>
      </c>
      <c r="D187" s="233" t="s">
        <v>136</v>
      </c>
      <c r="E187" s="247">
        <v>1002220.37</v>
      </c>
      <c r="F187" s="233">
        <v>14</v>
      </c>
      <c r="G187" s="246">
        <v>44932</v>
      </c>
    </row>
    <row r="188" spans="2:7" x14ac:dyDescent="0.25">
      <c r="B188" s="248">
        <v>44921</v>
      </c>
      <c r="C188" s="236" t="s">
        <v>387</v>
      </c>
      <c r="D188" s="236" t="s">
        <v>136</v>
      </c>
      <c r="E188" s="249">
        <v>1006443</v>
      </c>
      <c r="F188" s="236">
        <v>7</v>
      </c>
      <c r="G188" s="248">
        <v>44928</v>
      </c>
    </row>
    <row r="189" spans="2:7" x14ac:dyDescent="0.25">
      <c r="B189" s="248">
        <v>44922</v>
      </c>
      <c r="C189" s="236" t="s">
        <v>387</v>
      </c>
      <c r="D189" s="236" t="s">
        <v>136</v>
      </c>
      <c r="E189" s="249">
        <v>1006442.3200000001</v>
      </c>
      <c r="F189" s="236">
        <v>7</v>
      </c>
      <c r="G189" s="248">
        <v>44929</v>
      </c>
    </row>
    <row r="190" spans="2:7" x14ac:dyDescent="0.25">
      <c r="B190" s="248">
        <v>44923</v>
      </c>
      <c r="C190" s="236" t="s">
        <v>388</v>
      </c>
      <c r="D190" s="236" t="s">
        <v>136</v>
      </c>
      <c r="E190" s="249">
        <v>1002220.03</v>
      </c>
      <c r="F190" s="236">
        <v>7</v>
      </c>
      <c r="G190" s="248">
        <v>44930</v>
      </c>
    </row>
    <row r="191" spans="2:7" x14ac:dyDescent="0.25">
      <c r="B191" s="250">
        <v>44924</v>
      </c>
      <c r="C191" s="239" t="s">
        <v>388</v>
      </c>
      <c r="D191" s="239" t="s">
        <v>136</v>
      </c>
      <c r="E191" s="251">
        <v>1002219.85</v>
      </c>
      <c r="F191" s="239">
        <v>7</v>
      </c>
      <c r="G191" s="250">
        <v>44931</v>
      </c>
    </row>
    <row r="192" spans="2:7" x14ac:dyDescent="0.25">
      <c r="B192" s="241" t="s">
        <v>385</v>
      </c>
      <c r="C192" s="221"/>
      <c r="D192" s="242"/>
      <c r="E192" s="34">
        <f>SUM(E187:E191)</f>
        <v>5019545.57</v>
      </c>
      <c r="F192" s="49"/>
      <c r="G192" s="242"/>
    </row>
    <row r="193" spans="2:7" x14ac:dyDescent="0.25">
      <c r="B193" s="49" t="s">
        <v>302</v>
      </c>
      <c r="C193" s="252"/>
      <c r="D193" s="252"/>
      <c r="E193" s="253">
        <v>7339.62</v>
      </c>
      <c r="F193" s="254"/>
      <c r="G193" s="255"/>
    </row>
    <row r="194" spans="2:7" x14ac:dyDescent="0.25">
      <c r="B194" s="2"/>
      <c r="C194" s="2"/>
      <c r="D194" s="2"/>
      <c r="E194" s="218"/>
      <c r="F194" s="2"/>
      <c r="G194" s="2"/>
    </row>
    <row r="195" spans="2:7" x14ac:dyDescent="0.25">
      <c r="B195" s="49" t="s">
        <v>385</v>
      </c>
      <c r="C195" s="221"/>
      <c r="D195" s="256"/>
      <c r="E195" s="30">
        <f>+E192*E193-1</f>
        <v>36841557055.483398</v>
      </c>
      <c r="F195" s="49"/>
      <c r="G195" s="242"/>
    </row>
    <row r="196" spans="2:7" x14ac:dyDescent="0.25">
      <c r="B196" s="49" t="s">
        <v>386</v>
      </c>
      <c r="C196" s="221"/>
      <c r="D196" s="256">
        <v>44926</v>
      </c>
      <c r="E196" s="30">
        <f>+E195+E185</f>
        <v>87703237476.483398</v>
      </c>
      <c r="F196" s="49"/>
      <c r="G196" s="242"/>
    </row>
  </sheetData>
  <sortState xmlns:xlrd2="http://schemas.microsoft.com/office/spreadsheetml/2017/richdata2" ref="B141:D144">
    <sortCondition descending="1" ref="C141:C144"/>
  </sortState>
  <mergeCells count="22">
    <mergeCell ref="B2:H2"/>
    <mergeCell ref="B3:H3"/>
    <mergeCell ref="B5:H5"/>
    <mergeCell ref="B7:H7"/>
    <mergeCell ref="B43:H44"/>
    <mergeCell ref="B12:H12"/>
    <mergeCell ref="B32:H32"/>
    <mergeCell ref="B14:B15"/>
    <mergeCell ref="C14:C15"/>
    <mergeCell ref="D14:D15"/>
    <mergeCell ref="B36:D36"/>
    <mergeCell ref="B37:D37"/>
    <mergeCell ref="B38:D38"/>
    <mergeCell ref="B120:H120"/>
    <mergeCell ref="B118:H118"/>
    <mergeCell ref="B99:H99"/>
    <mergeCell ref="B34:D35"/>
    <mergeCell ref="B85:H85"/>
    <mergeCell ref="B87:H87"/>
    <mergeCell ref="B39:D39"/>
    <mergeCell ref="B101:D101"/>
    <mergeCell ref="B111:D111"/>
  </mergeCells>
  <hyperlinks>
    <hyperlink ref="A1" location="ÍNDICE!A1" display="Indice" xr:uid="{633A7F9E-5445-4137-867C-DC684C628620}"/>
  </hyperlinks>
  <pageMargins left="0.25" right="0.25" top="0.75" bottom="0.75" header="0.3" footer="0.3"/>
  <pageSetup paperSize="9" scale="37" orientation="portrait" r:id="rId1"/>
  <ignoredErrors>
    <ignoredError sqref="G41" formulaRange="1"/>
    <ignoredError sqref="G35 G15" formula="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8CE5F8-41CF-46EF-B945-6312A873BA11}">
  <sheetPr>
    <pageSetUpPr fitToPage="1"/>
  </sheetPr>
  <dimension ref="A1:H75"/>
  <sheetViews>
    <sheetView showGridLines="0" topLeftCell="A62" zoomScaleNormal="100" workbookViewId="0">
      <selection activeCell="C79" sqref="C79"/>
    </sheetView>
  </sheetViews>
  <sheetFormatPr baseColWidth="10" defaultColWidth="11.42578125" defaultRowHeight="15" x14ac:dyDescent="0.25"/>
  <cols>
    <col min="1" max="1" width="7.140625" style="92" bestFit="1" customWidth="1"/>
    <col min="2" max="2" width="40.28515625" style="92" customWidth="1"/>
    <col min="3" max="3" width="27.140625" style="92" bestFit="1" customWidth="1"/>
    <col min="4" max="4" width="21.7109375" style="92" customWidth="1"/>
    <col min="5" max="5" width="22.42578125" style="92" customWidth="1"/>
    <col min="6" max="6" width="24.42578125" style="92" customWidth="1"/>
    <col min="7" max="7" width="23.5703125" style="92" customWidth="1"/>
    <col min="8" max="8" width="18.7109375" style="92" customWidth="1"/>
    <col min="9" max="9" width="22.5703125" style="92" customWidth="1"/>
    <col min="10" max="10" width="2.85546875" style="92" customWidth="1"/>
    <col min="11" max="11" width="17" style="92" bestFit="1" customWidth="1"/>
    <col min="12" max="16384" width="11.42578125" style="92"/>
  </cols>
  <sheetData>
    <row r="1" spans="1:8" x14ac:dyDescent="0.25">
      <c r="A1" s="1" t="s">
        <v>269</v>
      </c>
    </row>
    <row r="2" spans="1:8" x14ac:dyDescent="0.25">
      <c r="B2" s="316" t="s">
        <v>85</v>
      </c>
      <c r="C2" s="316"/>
      <c r="D2" s="316"/>
      <c r="E2" s="316"/>
      <c r="F2" s="316"/>
      <c r="G2" s="316"/>
      <c r="H2" s="316"/>
    </row>
    <row r="3" spans="1:8" x14ac:dyDescent="0.25">
      <c r="B3" s="329" t="str">
        <f>+'05'!B3</f>
        <v>Notas a los Estados Contables al 31 de marzo de 2023</v>
      </c>
      <c r="C3" s="329"/>
      <c r="D3" s="329"/>
      <c r="E3" s="329"/>
      <c r="F3" s="329"/>
      <c r="G3" s="329"/>
      <c r="H3" s="329"/>
    </row>
    <row r="4" spans="1:8" x14ac:dyDescent="0.25">
      <c r="B4" s="148"/>
      <c r="C4" s="148"/>
      <c r="D4" s="148"/>
      <c r="E4" s="148"/>
      <c r="F4" s="148"/>
      <c r="G4" s="148"/>
      <c r="H4" s="148"/>
    </row>
    <row r="5" spans="1:8" x14ac:dyDescent="0.25">
      <c r="B5" s="317" t="s">
        <v>130</v>
      </c>
      <c r="C5" s="317"/>
      <c r="D5" s="317"/>
      <c r="E5" s="317"/>
      <c r="F5" s="317"/>
      <c r="G5" s="317"/>
      <c r="H5" s="317"/>
    </row>
    <row r="7" spans="1:8" x14ac:dyDescent="0.25">
      <c r="B7" s="313" t="s">
        <v>405</v>
      </c>
      <c r="C7" s="313"/>
      <c r="D7" s="313"/>
      <c r="E7" s="313"/>
      <c r="F7" s="313"/>
      <c r="G7" s="313"/>
      <c r="H7" s="313"/>
    </row>
    <row r="9" spans="1:8" x14ac:dyDescent="0.25">
      <c r="B9" s="313" t="s">
        <v>228</v>
      </c>
      <c r="C9" s="313"/>
      <c r="D9" s="313"/>
      <c r="E9" s="313"/>
      <c r="F9" s="313"/>
      <c r="G9" s="313"/>
      <c r="H9" s="313"/>
    </row>
    <row r="11" spans="1:8" x14ac:dyDescent="0.25">
      <c r="B11" s="46" t="s">
        <v>112</v>
      </c>
      <c r="C11" s="47">
        <f>+'05'!C46</f>
        <v>45016</v>
      </c>
      <c r="D11" s="47">
        <f>+'05'!D46</f>
        <v>44926</v>
      </c>
    </row>
    <row r="12" spans="1:8" x14ac:dyDescent="0.25">
      <c r="B12" s="48" t="s">
        <v>160</v>
      </c>
      <c r="C12" s="27">
        <v>68868733</v>
      </c>
      <c r="D12" s="27">
        <v>174077906</v>
      </c>
    </row>
    <row r="13" spans="1:8" x14ac:dyDescent="0.25">
      <c r="B13" s="54" t="s">
        <v>161</v>
      </c>
      <c r="C13" s="26">
        <v>9815965</v>
      </c>
      <c r="D13" s="26">
        <v>27626990</v>
      </c>
    </row>
    <row r="14" spans="1:8" x14ac:dyDescent="0.25">
      <c r="B14" s="49" t="s">
        <v>54</v>
      </c>
      <c r="C14" s="50">
        <f>SUM(C12:C13)</f>
        <v>78684698</v>
      </c>
      <c r="D14" s="50">
        <f>SUM(D12:D13)</f>
        <v>201704896</v>
      </c>
    </row>
    <row r="16" spans="1:8" x14ac:dyDescent="0.25">
      <c r="B16" s="313" t="s">
        <v>464</v>
      </c>
      <c r="C16" s="313"/>
      <c r="D16" s="313"/>
      <c r="E16" s="313"/>
      <c r="F16" s="313"/>
      <c r="G16" s="313"/>
      <c r="H16" s="313"/>
    </row>
    <row r="18" spans="2:8" x14ac:dyDescent="0.25">
      <c r="B18" s="200" t="s">
        <v>112</v>
      </c>
      <c r="C18" s="47">
        <f>+C11</f>
        <v>45016</v>
      </c>
      <c r="D18" s="47">
        <f>+D11</f>
        <v>44926</v>
      </c>
    </row>
    <row r="19" spans="2:8" x14ac:dyDescent="0.25">
      <c r="B19" s="36" t="s">
        <v>318</v>
      </c>
      <c r="C19" s="202">
        <v>6312910920</v>
      </c>
      <c r="D19" s="197">
        <v>1628528342</v>
      </c>
    </row>
    <row r="20" spans="2:8" x14ac:dyDescent="0.25">
      <c r="B20" s="25" t="s">
        <v>325</v>
      </c>
      <c r="C20" s="203">
        <v>394735892</v>
      </c>
      <c r="D20" s="214">
        <v>386992705</v>
      </c>
    </row>
    <row r="21" spans="2:8" x14ac:dyDescent="0.25">
      <c r="B21" s="22" t="s">
        <v>54</v>
      </c>
      <c r="C21" s="204">
        <f>SUM(C19:C20)</f>
        <v>6707646812</v>
      </c>
      <c r="D21" s="201">
        <f>SUM(D19:D20)</f>
        <v>2015521047</v>
      </c>
    </row>
    <row r="22" spans="2:8" x14ac:dyDescent="0.25">
      <c r="B22" s="2"/>
      <c r="C22" s="190"/>
      <c r="D22" s="190"/>
    </row>
    <row r="23" spans="2:8" x14ac:dyDescent="0.25">
      <c r="B23" s="313" t="s">
        <v>406</v>
      </c>
      <c r="C23" s="313"/>
      <c r="D23" s="313"/>
      <c r="E23" s="313"/>
      <c r="F23" s="313"/>
      <c r="G23" s="313"/>
      <c r="H23" s="313"/>
    </row>
    <row r="25" spans="2:8" x14ac:dyDescent="0.25">
      <c r="B25" s="2" t="s">
        <v>91</v>
      </c>
    </row>
    <row r="26" spans="2:8" x14ac:dyDescent="0.25">
      <c r="B26" s="52" t="s">
        <v>112</v>
      </c>
      <c r="C26" s="51">
        <f>+C11</f>
        <v>45016</v>
      </c>
      <c r="D26" s="51">
        <f>+D11</f>
        <v>44926</v>
      </c>
    </row>
    <row r="27" spans="2:8" x14ac:dyDescent="0.25">
      <c r="B27" s="25" t="s">
        <v>421</v>
      </c>
      <c r="C27" s="53">
        <v>6688592437</v>
      </c>
      <c r="D27" s="53">
        <v>0</v>
      </c>
    </row>
    <row r="28" spans="2:8" x14ac:dyDescent="0.25">
      <c r="B28" s="25" t="s">
        <v>289</v>
      </c>
      <c r="C28" s="53">
        <v>952841851</v>
      </c>
      <c r="D28" s="53">
        <v>431611535</v>
      </c>
      <c r="E28" s="3"/>
    </row>
    <row r="29" spans="2:8" x14ac:dyDescent="0.25">
      <c r="B29" s="25" t="s">
        <v>235</v>
      </c>
      <c r="C29" s="53">
        <v>632697295</v>
      </c>
      <c r="D29" s="53">
        <v>2859635</v>
      </c>
      <c r="E29" s="3"/>
    </row>
    <row r="30" spans="2:8" x14ac:dyDescent="0.25">
      <c r="B30" s="25" t="s">
        <v>163</v>
      </c>
      <c r="C30" s="53">
        <v>259859347</v>
      </c>
      <c r="D30" s="53">
        <v>284736852</v>
      </c>
      <c r="E30" s="3"/>
    </row>
    <row r="31" spans="2:8" x14ac:dyDescent="0.25">
      <c r="B31" s="25" t="s">
        <v>326</v>
      </c>
      <c r="C31" s="53">
        <v>201699759</v>
      </c>
      <c r="D31" s="53">
        <v>145956639</v>
      </c>
    </row>
    <row r="32" spans="2:8" x14ac:dyDescent="0.25">
      <c r="B32" s="25" t="s">
        <v>162</v>
      </c>
      <c r="C32" s="53">
        <v>15182374</v>
      </c>
      <c r="D32" s="53">
        <v>32363636</v>
      </c>
    </row>
    <row r="33" spans="2:8" x14ac:dyDescent="0.25">
      <c r="B33" s="25" t="s">
        <v>323</v>
      </c>
      <c r="C33" s="53">
        <v>0</v>
      </c>
      <c r="D33" s="53">
        <v>381860000</v>
      </c>
    </row>
    <row r="34" spans="2:8" x14ac:dyDescent="0.25">
      <c r="B34" s="49" t="s">
        <v>153</v>
      </c>
      <c r="C34" s="56">
        <f>SUM(C27:C33)</f>
        <v>8750873063</v>
      </c>
      <c r="D34" s="199">
        <f>SUM(D27:D33)</f>
        <v>1279388297</v>
      </c>
    </row>
    <row r="36" spans="2:8" x14ac:dyDescent="0.25">
      <c r="B36" s="313" t="s">
        <v>407</v>
      </c>
      <c r="C36" s="313"/>
      <c r="D36" s="313"/>
      <c r="E36" s="313"/>
      <c r="F36" s="313"/>
      <c r="G36" s="313"/>
      <c r="H36" s="313"/>
    </row>
    <row r="37" spans="2:8" x14ac:dyDescent="0.25">
      <c r="B37" s="140"/>
      <c r="C37" s="140"/>
      <c r="D37" s="140"/>
      <c r="E37" s="140"/>
      <c r="F37" s="140"/>
      <c r="G37" s="140"/>
      <c r="H37" s="140"/>
    </row>
    <row r="38" spans="2:8" x14ac:dyDescent="0.25">
      <c r="B38" s="313" t="s">
        <v>113</v>
      </c>
      <c r="C38" s="313"/>
      <c r="D38" s="313"/>
      <c r="E38" s="313"/>
      <c r="F38" s="313"/>
      <c r="G38" s="313"/>
      <c r="H38" s="313"/>
    </row>
    <row r="39" spans="2:8" x14ac:dyDescent="0.25">
      <c r="B39" s="57" t="s">
        <v>112</v>
      </c>
      <c r="C39" s="44">
        <f>+'03'!D7</f>
        <v>45016</v>
      </c>
      <c r="D39" s="44">
        <f>+'03'!E7</f>
        <v>44651</v>
      </c>
    </row>
    <row r="40" spans="2:8" x14ac:dyDescent="0.25">
      <c r="B40" s="178" t="s">
        <v>401</v>
      </c>
      <c r="C40" s="59">
        <v>137853950</v>
      </c>
      <c r="D40" s="59">
        <v>98453166</v>
      </c>
    </row>
    <row r="41" spans="2:8" x14ac:dyDescent="0.25">
      <c r="B41" s="166" t="s">
        <v>165</v>
      </c>
      <c r="C41" s="59">
        <v>89751027</v>
      </c>
      <c r="D41" s="59">
        <v>78690908</v>
      </c>
    </row>
    <row r="42" spans="2:8" x14ac:dyDescent="0.25">
      <c r="B42" s="166" t="s">
        <v>167</v>
      </c>
      <c r="C42" s="59">
        <v>82293825</v>
      </c>
      <c r="D42" s="59">
        <v>84653907</v>
      </c>
    </row>
    <row r="43" spans="2:8" x14ac:dyDescent="0.25">
      <c r="B43" s="166" t="s">
        <v>166</v>
      </c>
      <c r="C43" s="59">
        <v>14700000</v>
      </c>
      <c r="D43" s="59">
        <v>11700000</v>
      </c>
    </row>
    <row r="44" spans="2:8" x14ac:dyDescent="0.25">
      <c r="B44" s="166" t="s">
        <v>117</v>
      </c>
      <c r="C44" s="59">
        <v>8009154</v>
      </c>
      <c r="D44" s="59">
        <v>7994237</v>
      </c>
    </row>
    <row r="45" spans="2:8" x14ac:dyDescent="0.25">
      <c r="B45" s="60" t="s">
        <v>54</v>
      </c>
      <c r="C45" s="61">
        <f>SUM(C40:C44)</f>
        <v>332607956</v>
      </c>
      <c r="D45" s="61">
        <f>SUM(D40:D44)</f>
        <v>281492218</v>
      </c>
    </row>
    <row r="47" spans="2:8" x14ac:dyDescent="0.25">
      <c r="B47" s="313" t="s">
        <v>408</v>
      </c>
      <c r="C47" s="313"/>
      <c r="D47" s="313"/>
      <c r="E47" s="313"/>
      <c r="F47" s="313"/>
      <c r="G47" s="313"/>
      <c r="H47" s="313"/>
    </row>
    <row r="49" spans="2:8" x14ac:dyDescent="0.25">
      <c r="B49" s="313" t="s">
        <v>114</v>
      </c>
      <c r="C49" s="313"/>
      <c r="D49" s="313"/>
      <c r="E49" s="313"/>
      <c r="F49" s="313"/>
      <c r="G49" s="313"/>
      <c r="H49" s="313"/>
    </row>
    <row r="50" spans="2:8" x14ac:dyDescent="0.25">
      <c r="B50" s="63" t="s">
        <v>112</v>
      </c>
      <c r="C50" s="64">
        <f>+C39</f>
        <v>45016</v>
      </c>
      <c r="D50" s="64">
        <f>+D39</f>
        <v>44651</v>
      </c>
    </row>
    <row r="51" spans="2:8" x14ac:dyDescent="0.25">
      <c r="B51" s="65" t="s">
        <v>390</v>
      </c>
      <c r="C51" s="58">
        <v>3355444417</v>
      </c>
      <c r="D51" s="58">
        <v>324362842</v>
      </c>
    </row>
    <row r="52" spans="2:8" x14ac:dyDescent="0.25">
      <c r="B52" s="66" t="s">
        <v>114</v>
      </c>
      <c r="C52" s="59">
        <v>38825942</v>
      </c>
      <c r="D52" s="59">
        <v>19941235</v>
      </c>
    </row>
    <row r="53" spans="2:8" x14ac:dyDescent="0.25">
      <c r="B53" s="66" t="s">
        <v>268</v>
      </c>
      <c r="C53" s="59">
        <v>21728860</v>
      </c>
      <c r="D53" s="59">
        <v>20004270</v>
      </c>
    </row>
    <row r="54" spans="2:8" x14ac:dyDescent="0.25">
      <c r="B54" s="66" t="s">
        <v>168</v>
      </c>
      <c r="C54" s="59">
        <v>14791292</v>
      </c>
      <c r="D54" s="59">
        <v>9497594</v>
      </c>
    </row>
    <row r="55" spans="2:8" x14ac:dyDescent="0.25">
      <c r="B55" s="66" t="s">
        <v>389</v>
      </c>
      <c r="C55" s="59">
        <v>2942670</v>
      </c>
      <c r="D55" s="59">
        <v>3641710</v>
      </c>
    </row>
    <row r="56" spans="2:8" x14ac:dyDescent="0.25">
      <c r="B56" s="66" t="s">
        <v>169</v>
      </c>
      <c r="C56" s="59">
        <v>2942670</v>
      </c>
      <c r="D56" s="59">
        <v>0</v>
      </c>
    </row>
    <row r="57" spans="2:8" x14ac:dyDescent="0.25">
      <c r="B57" s="105" t="s">
        <v>54</v>
      </c>
      <c r="C57" s="62">
        <f>SUM(C51:C56)</f>
        <v>3436675851</v>
      </c>
      <c r="D57" s="62">
        <f>SUM(D51:D56)</f>
        <v>377447651</v>
      </c>
    </row>
    <row r="59" spans="2:8" x14ac:dyDescent="0.25">
      <c r="B59" s="313" t="s">
        <v>115</v>
      </c>
      <c r="C59" s="313"/>
      <c r="D59" s="313"/>
      <c r="E59" s="313"/>
      <c r="F59" s="313"/>
      <c r="G59" s="313"/>
      <c r="H59" s="313"/>
    </row>
    <row r="60" spans="2:8" x14ac:dyDescent="0.25">
      <c r="B60" s="63" t="s">
        <v>112</v>
      </c>
      <c r="C60" s="45">
        <f>+C50</f>
        <v>45016</v>
      </c>
      <c r="D60" s="45">
        <f>+D50</f>
        <v>44651</v>
      </c>
    </row>
    <row r="61" spans="2:8" x14ac:dyDescent="0.25">
      <c r="B61" s="195" t="s">
        <v>170</v>
      </c>
      <c r="C61" s="58">
        <v>157221553</v>
      </c>
      <c r="D61" s="58">
        <v>137497594</v>
      </c>
    </row>
    <row r="62" spans="2:8" x14ac:dyDescent="0.25">
      <c r="B62" s="195" t="s">
        <v>267</v>
      </c>
      <c r="C62" s="59">
        <v>51897404</v>
      </c>
      <c r="D62" s="59">
        <v>14856997</v>
      </c>
    </row>
    <row r="63" spans="2:8" x14ac:dyDescent="0.25">
      <c r="B63" s="195" t="s">
        <v>172</v>
      </c>
      <c r="C63" s="59">
        <v>8741778</v>
      </c>
      <c r="D63" s="59">
        <v>3031501</v>
      </c>
    </row>
    <row r="64" spans="2:8" x14ac:dyDescent="0.25">
      <c r="B64" s="195" t="s">
        <v>171</v>
      </c>
      <c r="C64" s="59">
        <v>4497520</v>
      </c>
      <c r="D64" s="59">
        <v>3275630</v>
      </c>
    </row>
    <row r="65" spans="2:8" x14ac:dyDescent="0.25">
      <c r="B65" s="67" t="s">
        <v>54</v>
      </c>
      <c r="C65" s="62">
        <f>SUM(C61:C64)</f>
        <v>222358255</v>
      </c>
      <c r="D65" s="62">
        <f>SUM(D61:D64)</f>
        <v>158661722</v>
      </c>
    </row>
    <row r="67" spans="2:8" x14ac:dyDescent="0.25">
      <c r="B67" s="313" t="s">
        <v>116</v>
      </c>
      <c r="C67" s="313"/>
      <c r="D67" s="313"/>
      <c r="E67" s="313"/>
      <c r="F67" s="313"/>
      <c r="G67" s="313"/>
      <c r="H67" s="313"/>
    </row>
    <row r="68" spans="2:8" x14ac:dyDescent="0.25">
      <c r="B68" s="63" t="s">
        <v>112</v>
      </c>
      <c r="C68" s="45">
        <f>+C60</f>
        <v>45016</v>
      </c>
      <c r="D68" s="45">
        <f>+D60</f>
        <v>44651</v>
      </c>
    </row>
    <row r="69" spans="2:8" x14ac:dyDescent="0.25">
      <c r="B69" s="65" t="s">
        <v>173</v>
      </c>
      <c r="C69" s="58">
        <v>215387242</v>
      </c>
      <c r="D69" s="58">
        <v>139637329</v>
      </c>
    </row>
    <row r="70" spans="2:8" x14ac:dyDescent="0.25">
      <c r="B70" s="66" t="s">
        <v>268</v>
      </c>
      <c r="C70" s="59">
        <v>203674175</v>
      </c>
      <c r="D70" s="59">
        <v>66406020</v>
      </c>
    </row>
    <row r="71" spans="2:8" x14ac:dyDescent="0.25">
      <c r="B71" s="66" t="s">
        <v>175</v>
      </c>
      <c r="C71" s="59">
        <v>87129542</v>
      </c>
      <c r="D71" s="59">
        <v>123116027</v>
      </c>
    </row>
    <row r="72" spans="2:8" x14ac:dyDescent="0.25">
      <c r="B72" s="66" t="s">
        <v>174</v>
      </c>
      <c r="C72" s="59">
        <v>25234134</v>
      </c>
      <c r="D72" s="59">
        <v>34284449</v>
      </c>
    </row>
    <row r="73" spans="2:8" x14ac:dyDescent="0.25">
      <c r="B73" s="195" t="s">
        <v>265</v>
      </c>
      <c r="C73" s="59">
        <v>5885000</v>
      </c>
      <c r="D73" s="59">
        <v>7170000</v>
      </c>
    </row>
    <row r="74" spans="2:8" x14ac:dyDescent="0.25">
      <c r="B74" s="66" t="s">
        <v>422</v>
      </c>
      <c r="C74" s="59">
        <v>1286400</v>
      </c>
      <c r="D74" s="59">
        <v>0</v>
      </c>
    </row>
    <row r="75" spans="2:8" x14ac:dyDescent="0.25">
      <c r="B75" s="67" t="s">
        <v>54</v>
      </c>
      <c r="C75" s="62">
        <f>SUM(C69:C74)</f>
        <v>538596493</v>
      </c>
      <c r="D75" s="62">
        <f>SUM(D69:D74)</f>
        <v>370613825</v>
      </c>
    </row>
  </sheetData>
  <sortState xmlns:xlrd2="http://schemas.microsoft.com/office/spreadsheetml/2017/richdata2" ref="B69:D74">
    <sortCondition descending="1" ref="C69:C74"/>
  </sortState>
  <mergeCells count="13">
    <mergeCell ref="B2:H2"/>
    <mergeCell ref="B3:H3"/>
    <mergeCell ref="B5:H5"/>
    <mergeCell ref="B7:H7"/>
    <mergeCell ref="B9:H9"/>
    <mergeCell ref="B16:H16"/>
    <mergeCell ref="B23:H23"/>
    <mergeCell ref="B36:H36"/>
    <mergeCell ref="B67:H67"/>
    <mergeCell ref="B59:H59"/>
    <mergeCell ref="B47:H47"/>
    <mergeCell ref="B49:H49"/>
    <mergeCell ref="B38:H38"/>
  </mergeCells>
  <hyperlinks>
    <hyperlink ref="A1" location="ÍNDICE!A1" display="Indice" xr:uid="{66E7A292-58BA-42BC-830C-BEED80809CB1}"/>
  </hyperlinks>
  <pageMargins left="0.25" right="0.25" top="0.75" bottom="0.75" header="0.3" footer="0.3"/>
  <pageSetup paperSize="9" scale="53" orientation="portrait" r:id="rId1"/>
  <ignoredErrors>
    <ignoredError sqref="D65" formulaRange="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DD4A06-AD8D-413C-BDEB-528289208AE8}">
  <sheetPr>
    <pageSetUpPr fitToPage="1"/>
  </sheetPr>
  <dimension ref="A1:H43"/>
  <sheetViews>
    <sheetView showGridLines="0" topLeftCell="A3" zoomScaleNormal="100" workbookViewId="0">
      <selection activeCell="B3" sqref="B3:H3"/>
    </sheetView>
  </sheetViews>
  <sheetFormatPr baseColWidth="10" defaultColWidth="11.42578125" defaultRowHeight="15" x14ac:dyDescent="0.25"/>
  <cols>
    <col min="1" max="1" width="7.140625" style="92" bestFit="1" customWidth="1"/>
    <col min="2" max="2" width="70" style="92" bestFit="1" customWidth="1"/>
    <col min="3" max="4" width="17.5703125" style="92" customWidth="1"/>
    <col min="5" max="5" width="16.140625" style="92" customWidth="1"/>
    <col min="6" max="6" width="16.5703125" style="92" customWidth="1"/>
    <col min="7" max="7" width="17" style="92" customWidth="1"/>
    <col min="8" max="8" width="23.7109375" style="92" customWidth="1"/>
    <col min="9" max="9" width="14.28515625" style="92" customWidth="1"/>
    <col min="10" max="10" width="2.85546875" style="92" customWidth="1"/>
    <col min="11" max="11" width="15" style="92" customWidth="1"/>
    <col min="12" max="16384" width="11.42578125" style="92"/>
  </cols>
  <sheetData>
    <row r="1" spans="1:8" x14ac:dyDescent="0.25">
      <c r="A1" s="1" t="s">
        <v>269</v>
      </c>
    </row>
    <row r="2" spans="1:8" x14ac:dyDescent="0.25">
      <c r="B2" s="316" t="s">
        <v>85</v>
      </c>
      <c r="C2" s="316"/>
      <c r="D2" s="316"/>
      <c r="E2" s="316"/>
      <c r="F2" s="316"/>
      <c r="G2" s="316"/>
      <c r="H2" s="316"/>
    </row>
    <row r="3" spans="1:8" x14ac:dyDescent="0.25">
      <c r="B3" s="329" t="str">
        <f>+'06'!B3</f>
        <v>Notas a los Estados Contables al 31 de marzo de 2023</v>
      </c>
      <c r="C3" s="329"/>
      <c r="D3" s="329"/>
      <c r="E3" s="329"/>
      <c r="F3" s="329"/>
      <c r="G3" s="329"/>
      <c r="H3" s="329"/>
    </row>
    <row r="4" spans="1:8" x14ac:dyDescent="0.25">
      <c r="B4" s="148"/>
      <c r="C4" s="148"/>
      <c r="D4" s="148"/>
      <c r="E4" s="148"/>
      <c r="F4" s="148"/>
      <c r="G4" s="148"/>
      <c r="H4" s="148"/>
    </row>
    <row r="5" spans="1:8" x14ac:dyDescent="0.25">
      <c r="B5" s="2" t="s">
        <v>176</v>
      </c>
    </row>
    <row r="7" spans="1:8" x14ac:dyDescent="0.25">
      <c r="B7" s="312" t="s">
        <v>417</v>
      </c>
      <c r="C7" s="312"/>
      <c r="D7" s="312"/>
      <c r="E7" s="312"/>
      <c r="F7" s="312"/>
      <c r="G7" s="312"/>
      <c r="H7" s="312"/>
    </row>
    <row r="8" spans="1:8" x14ac:dyDescent="0.25">
      <c r="B8" s="312"/>
      <c r="C8" s="312"/>
      <c r="D8" s="312"/>
      <c r="E8" s="312"/>
      <c r="F8" s="312"/>
      <c r="G8" s="312"/>
      <c r="H8" s="312"/>
    </row>
    <row r="9" spans="1:8" x14ac:dyDescent="0.25">
      <c r="B9" s="312" t="s">
        <v>234</v>
      </c>
      <c r="C9" s="312"/>
      <c r="D9" s="312"/>
      <c r="E9" s="312"/>
      <c r="F9" s="312"/>
      <c r="G9" s="312"/>
      <c r="H9" s="312"/>
    </row>
    <row r="10" spans="1:8" x14ac:dyDescent="0.25">
      <c r="B10" s="312"/>
      <c r="C10" s="312"/>
      <c r="D10" s="312"/>
      <c r="E10" s="312"/>
      <c r="F10" s="312"/>
      <c r="G10" s="312"/>
      <c r="H10" s="312"/>
    </row>
    <row r="11" spans="1:8" x14ac:dyDescent="0.25">
      <c r="B11" s="346" t="s">
        <v>338</v>
      </c>
      <c r="C11" s="346"/>
      <c r="D11" s="346"/>
      <c r="E11" s="346"/>
      <c r="F11" s="346"/>
      <c r="G11" s="346"/>
      <c r="H11" s="346"/>
    </row>
    <row r="12" spans="1:8" ht="20.25" customHeight="1" x14ac:dyDescent="0.25">
      <c r="B12" s="346"/>
      <c r="C12" s="346"/>
      <c r="D12" s="346"/>
      <c r="E12" s="346"/>
      <c r="F12" s="346"/>
      <c r="G12" s="346"/>
      <c r="H12" s="346"/>
    </row>
    <row r="14" spans="1:8" x14ac:dyDescent="0.25">
      <c r="B14" s="317" t="s">
        <v>177</v>
      </c>
      <c r="C14" s="317"/>
      <c r="D14" s="317"/>
      <c r="E14" s="317"/>
      <c r="F14" s="317"/>
      <c r="G14" s="317"/>
      <c r="H14" s="317"/>
    </row>
    <row r="16" spans="1:8" x14ac:dyDescent="0.25">
      <c r="B16" s="330" t="s">
        <v>236</v>
      </c>
      <c r="C16" s="314"/>
      <c r="D16" s="314"/>
      <c r="E16" s="314"/>
      <c r="F16" s="314"/>
      <c r="G16" s="314"/>
      <c r="H16" s="314"/>
    </row>
    <row r="17" spans="2:8" x14ac:dyDescent="0.25">
      <c r="B17" s="314"/>
      <c r="C17" s="314"/>
      <c r="D17" s="314"/>
      <c r="E17" s="314"/>
      <c r="F17" s="314"/>
      <c r="G17" s="314"/>
      <c r="H17" s="314"/>
    </row>
    <row r="19" spans="2:8" x14ac:dyDescent="0.25">
      <c r="B19" s="317" t="s">
        <v>178</v>
      </c>
      <c r="C19" s="317"/>
      <c r="D19" s="317"/>
      <c r="E19" s="317"/>
      <c r="F19" s="317"/>
      <c r="G19" s="317"/>
      <c r="H19" s="317"/>
    </row>
    <row r="21" spans="2:8" x14ac:dyDescent="0.25">
      <c r="B21" s="314" t="s">
        <v>179</v>
      </c>
      <c r="C21" s="314"/>
      <c r="D21" s="314"/>
      <c r="E21" s="314"/>
      <c r="F21" s="314"/>
      <c r="G21" s="314"/>
      <c r="H21" s="314"/>
    </row>
    <row r="23" spans="2:8" x14ac:dyDescent="0.25">
      <c r="B23" s="313" t="s">
        <v>180</v>
      </c>
      <c r="C23" s="313"/>
      <c r="D23" s="313"/>
      <c r="E23" s="313"/>
      <c r="F23" s="313"/>
      <c r="G23" s="313"/>
      <c r="H23" s="313"/>
    </row>
    <row r="25" spans="2:8" x14ac:dyDescent="0.25">
      <c r="B25" s="315" t="s">
        <v>321</v>
      </c>
      <c r="C25" s="315"/>
      <c r="D25" s="315"/>
      <c r="E25" s="315"/>
      <c r="F25" s="315"/>
      <c r="G25" s="315"/>
      <c r="H25" s="315"/>
    </row>
    <row r="26" spans="2:8" x14ac:dyDescent="0.25">
      <c r="B26" s="315"/>
      <c r="C26" s="315"/>
      <c r="D26" s="315"/>
      <c r="E26" s="315"/>
      <c r="F26" s="315"/>
      <c r="G26" s="315"/>
      <c r="H26" s="315"/>
    </row>
    <row r="28" spans="2:8" x14ac:dyDescent="0.25">
      <c r="B28" s="317" t="s">
        <v>181</v>
      </c>
      <c r="C28" s="317"/>
      <c r="D28" s="317"/>
      <c r="E28" s="317"/>
      <c r="F28" s="317"/>
      <c r="G28" s="317"/>
      <c r="H28" s="317"/>
    </row>
    <row r="30" spans="2:8" x14ac:dyDescent="0.25">
      <c r="B30" s="330" t="s">
        <v>279</v>
      </c>
      <c r="C30" s="330"/>
      <c r="D30" s="330"/>
      <c r="E30" s="330"/>
      <c r="F30" s="330"/>
      <c r="G30" s="330"/>
      <c r="H30" s="330"/>
    </row>
    <row r="31" spans="2:8" x14ac:dyDescent="0.25">
      <c r="B31" s="330"/>
      <c r="C31" s="330"/>
      <c r="D31" s="330"/>
      <c r="E31" s="330"/>
      <c r="F31" s="330"/>
      <c r="G31" s="330"/>
      <c r="H31" s="330"/>
    </row>
    <row r="33" spans="2:8" x14ac:dyDescent="0.25">
      <c r="B33" s="317" t="s">
        <v>182</v>
      </c>
      <c r="C33" s="317"/>
      <c r="D33" s="317"/>
      <c r="E33" s="317"/>
      <c r="F33" s="317"/>
      <c r="G33" s="317"/>
      <c r="H33" s="317"/>
    </row>
    <row r="35" spans="2:8" x14ac:dyDescent="0.25">
      <c r="B35" s="311" t="s">
        <v>183</v>
      </c>
      <c r="C35" s="311"/>
      <c r="D35" s="311"/>
      <c r="E35" s="311"/>
      <c r="F35" s="311"/>
      <c r="G35" s="311"/>
      <c r="H35" s="311"/>
    </row>
    <row r="37" spans="2:8" x14ac:dyDescent="0.25">
      <c r="B37" s="317" t="s">
        <v>184</v>
      </c>
      <c r="C37" s="317"/>
      <c r="D37" s="317"/>
      <c r="E37" s="317"/>
      <c r="F37" s="317"/>
      <c r="G37" s="317"/>
      <c r="H37" s="317"/>
    </row>
    <row r="39" spans="2:8" ht="15" customHeight="1" x14ac:dyDescent="0.25">
      <c r="B39" s="356" t="s">
        <v>466</v>
      </c>
      <c r="C39" s="356"/>
      <c r="D39" s="356"/>
      <c r="E39" s="356"/>
      <c r="F39" s="356"/>
      <c r="G39" s="356"/>
      <c r="H39" s="356"/>
    </row>
    <row r="40" spans="2:8" x14ac:dyDescent="0.25">
      <c r="B40" s="356"/>
      <c r="C40" s="356"/>
      <c r="D40" s="356"/>
      <c r="E40" s="356"/>
      <c r="F40" s="356"/>
      <c r="G40" s="356"/>
      <c r="H40" s="356"/>
    </row>
    <row r="41" spans="2:8" x14ac:dyDescent="0.25">
      <c r="B41" s="356"/>
      <c r="C41" s="356"/>
      <c r="D41" s="356"/>
      <c r="E41" s="356"/>
      <c r="F41" s="356"/>
      <c r="G41" s="356"/>
      <c r="H41" s="356"/>
    </row>
    <row r="42" spans="2:8" x14ac:dyDescent="0.25">
      <c r="B42" s="356"/>
      <c r="C42" s="356"/>
      <c r="D42" s="356"/>
      <c r="E42" s="356"/>
      <c r="F42" s="356"/>
      <c r="G42" s="356"/>
      <c r="H42" s="356"/>
    </row>
    <row r="43" spans="2:8" x14ac:dyDescent="0.25">
      <c r="B43" s="356"/>
      <c r="C43" s="356"/>
      <c r="D43" s="356"/>
      <c r="E43" s="356"/>
      <c r="F43" s="356"/>
      <c r="G43" s="356"/>
      <c r="H43" s="356"/>
    </row>
  </sheetData>
  <mergeCells count="17">
    <mergeCell ref="B25:H26"/>
    <mergeCell ref="B11:H12"/>
    <mergeCell ref="B2:H2"/>
    <mergeCell ref="B3:H3"/>
    <mergeCell ref="B14:H14"/>
    <mergeCell ref="B16:H17"/>
    <mergeCell ref="B19:H19"/>
    <mergeCell ref="B21:H21"/>
    <mergeCell ref="B23:H23"/>
    <mergeCell ref="B9:H10"/>
    <mergeCell ref="B7:H8"/>
    <mergeCell ref="B39:H43"/>
    <mergeCell ref="B28:H28"/>
    <mergeCell ref="B33:H33"/>
    <mergeCell ref="B35:H35"/>
    <mergeCell ref="B37:H37"/>
    <mergeCell ref="B30:H31"/>
  </mergeCells>
  <hyperlinks>
    <hyperlink ref="A1" location="ÍNDICE!A1" display="Indice" xr:uid="{D684F99E-B948-4AED-852F-3904D84767F2}"/>
  </hyperlinks>
  <pageMargins left="0.25" right="0.25" top="0.75" bottom="0.75" header="0.3" footer="0.3"/>
  <pageSetup paperSize="9" scale="53"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01260E-DADD-47BB-908B-74B8E35DCCAC}">
  <sheetPr>
    <pageSetUpPr fitToPage="1"/>
  </sheetPr>
  <dimension ref="A1:J63"/>
  <sheetViews>
    <sheetView showGridLines="0" topLeftCell="A46" zoomScaleNormal="100" workbookViewId="0">
      <selection activeCell="E55" sqref="E55"/>
    </sheetView>
  </sheetViews>
  <sheetFormatPr baseColWidth="10" defaultColWidth="11.42578125" defaultRowHeight="12.75" x14ac:dyDescent="0.2"/>
  <cols>
    <col min="1" max="1" width="9" style="16" bestFit="1" customWidth="1"/>
    <col min="2" max="2" width="53.7109375" style="16" bestFit="1" customWidth="1"/>
    <col min="3" max="3" width="26" style="16" bestFit="1" customWidth="1"/>
    <col min="4" max="4" width="22.140625" style="16" bestFit="1" customWidth="1"/>
    <col min="5" max="5" width="20.7109375" style="16" bestFit="1" customWidth="1"/>
    <col min="6" max="6" width="3.85546875" style="17" customWidth="1"/>
    <col min="7" max="7" width="2.85546875" style="16" customWidth="1"/>
    <col min="8" max="8" width="16.42578125" style="16" bestFit="1" customWidth="1"/>
    <col min="9" max="9" width="22.85546875" style="16" customWidth="1"/>
    <col min="10" max="10" width="18.5703125" style="16" bestFit="1" customWidth="1"/>
    <col min="11" max="11" width="28.28515625" style="16" bestFit="1" customWidth="1"/>
    <col min="12" max="16384" width="11.42578125" style="16"/>
  </cols>
  <sheetData>
    <row r="1" spans="1:7" ht="15" x14ac:dyDescent="0.25">
      <c r="A1" s="1" t="s">
        <v>269</v>
      </c>
    </row>
    <row r="2" spans="1:7" ht="15" x14ac:dyDescent="0.25">
      <c r="A2" s="1"/>
      <c r="B2" s="347" t="s">
        <v>224</v>
      </c>
      <c r="C2" s="347"/>
      <c r="D2" s="347"/>
      <c r="E2" s="347"/>
    </row>
    <row r="3" spans="1:7" ht="15" x14ac:dyDescent="0.25">
      <c r="B3" s="316" t="s">
        <v>85</v>
      </c>
      <c r="C3" s="316"/>
      <c r="D3" s="316"/>
      <c r="E3" s="316"/>
    </row>
    <row r="4" spans="1:7" ht="15" x14ac:dyDescent="0.25">
      <c r="B4" s="316" t="s">
        <v>461</v>
      </c>
      <c r="C4" s="316"/>
      <c r="D4" s="316"/>
      <c r="E4" s="316"/>
    </row>
    <row r="6" spans="1:7" ht="15" customHeight="1" x14ac:dyDescent="0.25">
      <c r="B6" s="19" t="s">
        <v>186</v>
      </c>
      <c r="C6" s="20" t="s">
        <v>187</v>
      </c>
      <c r="D6" s="20" t="s">
        <v>188</v>
      </c>
      <c r="E6" s="19" t="s">
        <v>189</v>
      </c>
      <c r="F6" s="18"/>
      <c r="G6" s="2"/>
    </row>
    <row r="7" spans="1:7" ht="15" x14ac:dyDescent="0.25">
      <c r="B7" s="22" t="s">
        <v>95</v>
      </c>
      <c r="C7" s="29"/>
      <c r="D7" s="29"/>
      <c r="E7" s="24"/>
      <c r="F7" s="21"/>
      <c r="G7" s="21"/>
    </row>
    <row r="8" spans="1:7" ht="15" x14ac:dyDescent="0.25">
      <c r="B8" s="54" t="s">
        <v>423</v>
      </c>
      <c r="C8" s="191" t="s">
        <v>443</v>
      </c>
      <c r="D8" s="287">
        <v>1000000</v>
      </c>
      <c r="E8" s="192">
        <v>97307810</v>
      </c>
      <c r="F8" s="2"/>
      <c r="G8" s="2"/>
    </row>
    <row r="9" spans="1:7" ht="15" x14ac:dyDescent="0.25">
      <c r="B9" s="54" t="s">
        <v>424</v>
      </c>
      <c r="C9" s="193" t="s">
        <v>443</v>
      </c>
      <c r="D9" s="288">
        <v>1000000</v>
      </c>
      <c r="E9" s="180">
        <v>20056360000</v>
      </c>
      <c r="F9" s="2"/>
      <c r="G9" s="2"/>
    </row>
    <row r="10" spans="1:7" ht="15" x14ac:dyDescent="0.25">
      <c r="B10" s="54" t="s">
        <v>425</v>
      </c>
      <c r="C10" s="193" t="s">
        <v>443</v>
      </c>
      <c r="D10" s="288">
        <v>1000000</v>
      </c>
      <c r="E10" s="180">
        <v>238773162</v>
      </c>
      <c r="F10" s="2"/>
      <c r="G10" s="2"/>
    </row>
    <row r="11" spans="1:7" ht="15" x14ac:dyDescent="0.25">
      <c r="B11" s="54" t="s">
        <v>426</v>
      </c>
      <c r="C11" s="193" t="s">
        <v>443</v>
      </c>
      <c r="D11" s="288">
        <v>1000000</v>
      </c>
      <c r="E11" s="180">
        <v>13381301</v>
      </c>
      <c r="F11" s="2"/>
      <c r="G11" s="2"/>
    </row>
    <row r="12" spans="1:7" ht="15" x14ac:dyDescent="0.25">
      <c r="B12" s="54" t="s">
        <v>427</v>
      </c>
      <c r="C12" s="193" t="s">
        <v>444</v>
      </c>
      <c r="D12" s="288">
        <v>1000000</v>
      </c>
      <c r="E12" s="180">
        <v>1023671</v>
      </c>
      <c r="F12" s="2"/>
      <c r="G12" s="2"/>
    </row>
    <row r="13" spans="1:7" ht="15" x14ac:dyDescent="0.25">
      <c r="B13" s="54" t="s">
        <v>428</v>
      </c>
      <c r="C13" s="193" t="s">
        <v>444</v>
      </c>
      <c r="D13" s="288">
        <v>1000000</v>
      </c>
      <c r="E13" s="180">
        <v>4238580165</v>
      </c>
      <c r="F13" s="2"/>
      <c r="G13" s="2"/>
    </row>
    <row r="14" spans="1:7" ht="15" x14ac:dyDescent="0.25">
      <c r="B14" s="54" t="s">
        <v>429</v>
      </c>
      <c r="C14" s="193" t="s">
        <v>443</v>
      </c>
      <c r="D14" s="288">
        <v>1000000</v>
      </c>
      <c r="E14" s="180">
        <v>30903990000</v>
      </c>
      <c r="F14" s="2"/>
      <c r="G14" s="2"/>
    </row>
    <row r="15" spans="1:7" ht="15" x14ac:dyDescent="0.25">
      <c r="B15" s="54" t="s">
        <v>430</v>
      </c>
      <c r="C15" s="193" t="s">
        <v>443</v>
      </c>
      <c r="D15" s="288">
        <v>1000000</v>
      </c>
      <c r="E15" s="180">
        <v>72874224</v>
      </c>
      <c r="F15" s="2"/>
      <c r="G15" s="2"/>
    </row>
    <row r="16" spans="1:7" ht="15" x14ac:dyDescent="0.25">
      <c r="B16" s="54" t="s">
        <v>431</v>
      </c>
      <c r="C16" s="193" t="s">
        <v>445</v>
      </c>
      <c r="D16" s="288">
        <v>120000000</v>
      </c>
      <c r="E16" s="180">
        <v>115899659</v>
      </c>
      <c r="F16" s="2"/>
      <c r="G16" s="2"/>
    </row>
    <row r="17" spans="2:10" ht="15" x14ac:dyDescent="0.25">
      <c r="B17" s="54" t="s">
        <v>432</v>
      </c>
      <c r="C17" s="193" t="s">
        <v>445</v>
      </c>
      <c r="D17" s="288">
        <v>1000000000</v>
      </c>
      <c r="E17" s="180">
        <v>10109126864</v>
      </c>
      <c r="F17" s="2"/>
      <c r="G17" s="2"/>
      <c r="H17" s="2"/>
      <c r="I17" s="2"/>
      <c r="J17" s="2"/>
    </row>
    <row r="18" spans="2:10" ht="15" x14ac:dyDescent="0.25">
      <c r="B18" s="54" t="s">
        <v>433</v>
      </c>
      <c r="C18" s="193" t="s">
        <v>445</v>
      </c>
      <c r="D18" s="288">
        <v>2000000000</v>
      </c>
      <c r="E18" s="180">
        <v>42383535103</v>
      </c>
      <c r="F18" s="2"/>
      <c r="G18" s="2"/>
      <c r="H18" s="2"/>
      <c r="I18" s="2"/>
      <c r="J18" s="2"/>
    </row>
    <row r="19" spans="2:10" ht="15" x14ac:dyDescent="0.25">
      <c r="B19" s="54" t="s">
        <v>433</v>
      </c>
      <c r="C19" s="193" t="s">
        <v>445</v>
      </c>
      <c r="D19" s="288">
        <v>1000000000</v>
      </c>
      <c r="E19" s="180">
        <v>1002589612</v>
      </c>
      <c r="F19" s="2"/>
      <c r="G19" s="2"/>
      <c r="H19" s="2"/>
      <c r="I19" s="2"/>
      <c r="J19" s="2"/>
    </row>
    <row r="20" spans="2:10" ht="15" x14ac:dyDescent="0.25">
      <c r="B20" s="54" t="s">
        <v>434</v>
      </c>
      <c r="C20" s="193" t="s">
        <v>445</v>
      </c>
      <c r="D20" s="288">
        <v>50000000</v>
      </c>
      <c r="E20" s="180">
        <v>49125358</v>
      </c>
      <c r="F20" s="2"/>
      <c r="G20" s="2"/>
      <c r="H20" s="2"/>
      <c r="I20" s="2"/>
      <c r="J20" s="2"/>
    </row>
    <row r="21" spans="2:10" ht="15" x14ac:dyDescent="0.25">
      <c r="B21" s="54" t="s">
        <v>435</v>
      </c>
      <c r="C21" s="193" t="s">
        <v>445</v>
      </c>
      <c r="D21" s="288">
        <v>50000000</v>
      </c>
      <c r="E21" s="180">
        <v>51330015</v>
      </c>
      <c r="F21" s="2"/>
      <c r="G21" s="2"/>
      <c r="H21" s="2"/>
      <c r="I21" s="2"/>
      <c r="J21" s="2"/>
    </row>
    <row r="22" spans="2:10" ht="15" x14ac:dyDescent="0.25">
      <c r="B22" s="54" t="s">
        <v>436</v>
      </c>
      <c r="C22" s="193" t="s">
        <v>446</v>
      </c>
      <c r="D22" s="288">
        <v>18080974670</v>
      </c>
      <c r="E22" s="180">
        <v>18080974670</v>
      </c>
      <c r="F22" s="2"/>
      <c r="G22" s="2"/>
      <c r="H22" s="2"/>
      <c r="I22" s="2"/>
      <c r="J22" s="2"/>
    </row>
    <row r="23" spans="2:10" ht="15" x14ac:dyDescent="0.25">
      <c r="B23" s="54" t="s">
        <v>437</v>
      </c>
      <c r="C23" s="193" t="s">
        <v>447</v>
      </c>
      <c r="D23" s="288">
        <v>6496993452</v>
      </c>
      <c r="E23" s="180">
        <v>6496993452</v>
      </c>
      <c r="F23" s="2"/>
      <c r="G23" s="2"/>
      <c r="H23" s="2"/>
      <c r="I23" s="2"/>
      <c r="J23" s="2"/>
    </row>
    <row r="24" spans="2:10" ht="15" x14ac:dyDescent="0.25">
      <c r="B24" s="54" t="s">
        <v>438</v>
      </c>
      <c r="C24" s="193" t="s">
        <v>448</v>
      </c>
      <c r="D24" s="288">
        <v>500000</v>
      </c>
      <c r="E24" s="180">
        <v>7508427234</v>
      </c>
      <c r="F24" s="2"/>
      <c r="G24" s="2"/>
      <c r="H24" s="2"/>
      <c r="I24" s="2"/>
      <c r="J24" s="2"/>
    </row>
    <row r="25" spans="2:10" ht="15" x14ac:dyDescent="0.25">
      <c r="B25" s="54" t="s">
        <v>439</v>
      </c>
      <c r="C25" s="193" t="s">
        <v>449</v>
      </c>
      <c r="D25" s="288">
        <v>1000000</v>
      </c>
      <c r="E25" s="180">
        <v>14727128</v>
      </c>
      <c r="F25" s="2"/>
      <c r="G25" s="2"/>
      <c r="H25" s="2"/>
      <c r="I25" s="2"/>
      <c r="J25" s="2"/>
    </row>
    <row r="26" spans="2:10" ht="15" x14ac:dyDescent="0.25">
      <c r="B26" s="54" t="s">
        <v>440</v>
      </c>
      <c r="C26" s="193" t="s">
        <v>449</v>
      </c>
      <c r="D26" s="288">
        <v>1000000</v>
      </c>
      <c r="E26" s="180">
        <v>1006164</v>
      </c>
      <c r="F26" s="2"/>
      <c r="G26" s="2"/>
      <c r="H26" s="2"/>
      <c r="I26" s="2"/>
      <c r="J26" s="2"/>
    </row>
    <row r="27" spans="2:10" ht="15" x14ac:dyDescent="0.25">
      <c r="B27" s="54" t="s">
        <v>441</v>
      </c>
      <c r="C27" s="193" t="s">
        <v>449</v>
      </c>
      <c r="D27" s="288">
        <v>1000000</v>
      </c>
      <c r="E27" s="180">
        <v>1633220640</v>
      </c>
      <c r="F27" s="2"/>
      <c r="G27" s="2"/>
      <c r="H27" s="2"/>
      <c r="I27" s="2"/>
      <c r="J27" s="2"/>
    </row>
    <row r="28" spans="2:10" ht="15" x14ac:dyDescent="0.25">
      <c r="B28" s="54" t="s">
        <v>426</v>
      </c>
      <c r="C28" s="193" t="s">
        <v>450</v>
      </c>
      <c r="D28" s="288">
        <v>1000000</v>
      </c>
      <c r="E28" s="180">
        <v>3688767</v>
      </c>
      <c r="F28" s="2"/>
      <c r="G28" s="2"/>
      <c r="H28" s="2"/>
      <c r="I28" s="2"/>
      <c r="J28" s="2"/>
    </row>
    <row r="29" spans="2:10" ht="15" x14ac:dyDescent="0.25">
      <c r="B29" s="54" t="s">
        <v>426</v>
      </c>
      <c r="C29" s="193" t="s">
        <v>450</v>
      </c>
      <c r="D29" s="288">
        <v>1000000</v>
      </c>
      <c r="E29" s="180">
        <v>6427487.2272876715</v>
      </c>
      <c r="F29" s="2"/>
      <c r="G29" s="2"/>
      <c r="H29" s="2"/>
      <c r="I29" s="2"/>
      <c r="J29" s="2"/>
    </row>
    <row r="30" spans="2:10" ht="15" x14ac:dyDescent="0.25">
      <c r="B30" s="54" t="s">
        <v>440</v>
      </c>
      <c r="C30" s="193" t="s">
        <v>450</v>
      </c>
      <c r="D30" s="288">
        <v>1000000</v>
      </c>
      <c r="E30" s="180">
        <v>2757772.317150685</v>
      </c>
      <c r="F30" s="2"/>
      <c r="G30" s="2"/>
      <c r="H30" s="2"/>
      <c r="I30" s="2"/>
      <c r="J30" s="2"/>
    </row>
    <row r="31" spans="2:10" ht="15" x14ac:dyDescent="0.25">
      <c r="B31" s="54" t="s">
        <v>442</v>
      </c>
      <c r="C31" s="193" t="s">
        <v>450</v>
      </c>
      <c r="D31" s="288">
        <v>1000000</v>
      </c>
      <c r="E31" s="180">
        <v>277825739</v>
      </c>
      <c r="F31" s="2"/>
      <c r="G31" s="2"/>
      <c r="H31" s="2"/>
      <c r="I31" s="2"/>
      <c r="J31" s="2"/>
    </row>
    <row r="32" spans="2:10" ht="15" x14ac:dyDescent="0.25">
      <c r="B32" s="54" t="s">
        <v>440</v>
      </c>
      <c r="C32" s="193" t="s">
        <v>450</v>
      </c>
      <c r="D32" s="288">
        <v>1000000</v>
      </c>
      <c r="E32" s="180">
        <v>9732948</v>
      </c>
      <c r="F32" s="2"/>
      <c r="G32" s="2"/>
      <c r="H32" s="2"/>
      <c r="I32" s="2"/>
      <c r="J32" s="2"/>
    </row>
    <row r="33" spans="2:10" ht="15" x14ac:dyDescent="0.25">
      <c r="B33" s="54" t="s">
        <v>426</v>
      </c>
      <c r="C33" s="193" t="s">
        <v>450</v>
      </c>
      <c r="D33" s="288">
        <v>1000000</v>
      </c>
      <c r="E33" s="180">
        <v>1851288</v>
      </c>
      <c r="F33" s="2"/>
      <c r="G33" s="2"/>
      <c r="H33" s="2"/>
      <c r="I33" s="2"/>
      <c r="J33" s="2"/>
    </row>
    <row r="34" spans="2:10" s="92" customFormat="1" ht="15" x14ac:dyDescent="0.25">
      <c r="B34" s="22" t="s">
        <v>190</v>
      </c>
      <c r="C34" s="282"/>
      <c r="D34" s="23"/>
      <c r="E34" s="284">
        <f>SUM(E8:E33)</f>
        <v>143371530233.54443</v>
      </c>
      <c r="J34" s="2"/>
    </row>
    <row r="35" spans="2:10" s="92" customFormat="1" ht="15" x14ac:dyDescent="0.25">
      <c r="B35" s="25" t="s">
        <v>451</v>
      </c>
      <c r="C35" s="193" t="s">
        <v>444</v>
      </c>
      <c r="D35" s="289">
        <v>1000</v>
      </c>
      <c r="E35" s="194">
        <v>4041.64</v>
      </c>
    </row>
    <row r="36" spans="2:10" s="92" customFormat="1" ht="15" x14ac:dyDescent="0.25">
      <c r="B36" s="25" t="s">
        <v>452</v>
      </c>
      <c r="C36" s="193" t="s">
        <v>444</v>
      </c>
      <c r="D36" s="289">
        <v>1000</v>
      </c>
      <c r="E36" s="194">
        <v>618825.35</v>
      </c>
    </row>
    <row r="37" spans="2:10" s="92" customFormat="1" ht="15" x14ac:dyDescent="0.25">
      <c r="B37" s="25" t="s">
        <v>431</v>
      </c>
      <c r="C37" s="193" t="s">
        <v>444</v>
      </c>
      <c r="D37" s="289">
        <v>1000</v>
      </c>
      <c r="E37" s="194">
        <v>2012320</v>
      </c>
    </row>
    <row r="38" spans="2:10" s="92" customFormat="1" ht="15" x14ac:dyDescent="0.25">
      <c r="B38" s="25" t="s">
        <v>453</v>
      </c>
      <c r="C38" s="193" t="s">
        <v>443</v>
      </c>
      <c r="D38" s="289">
        <v>1000</v>
      </c>
      <c r="E38" s="194">
        <v>3012929.39</v>
      </c>
    </row>
    <row r="39" spans="2:10" s="92" customFormat="1" ht="15" x14ac:dyDescent="0.25">
      <c r="B39" s="25" t="s">
        <v>435</v>
      </c>
      <c r="C39" s="193" t="s">
        <v>445</v>
      </c>
      <c r="D39" s="289">
        <v>100000</v>
      </c>
      <c r="E39" s="194">
        <v>511680.48</v>
      </c>
    </row>
    <row r="40" spans="2:10" s="92" customFormat="1" ht="15" x14ac:dyDescent="0.25">
      <c r="B40" s="25" t="s">
        <v>454</v>
      </c>
      <c r="C40" s="193" t="s">
        <v>445</v>
      </c>
      <c r="D40" s="289">
        <v>100000</v>
      </c>
      <c r="E40" s="194">
        <v>100492.81999999999</v>
      </c>
      <c r="G40" s="2"/>
      <c r="H40" s="2"/>
      <c r="I40" s="2"/>
    </row>
    <row r="41" spans="2:10" s="92" customFormat="1" ht="15" x14ac:dyDescent="0.25">
      <c r="B41" s="25" t="s">
        <v>455</v>
      </c>
      <c r="C41" s="193" t="s">
        <v>457</v>
      </c>
      <c r="D41" s="289">
        <v>28852.400000000001</v>
      </c>
      <c r="E41" s="194">
        <v>28852.400000000001</v>
      </c>
    </row>
    <row r="42" spans="2:10" s="92" customFormat="1" ht="15" x14ac:dyDescent="0.25">
      <c r="B42" s="25" t="s">
        <v>456</v>
      </c>
      <c r="C42" s="193" t="s">
        <v>450</v>
      </c>
      <c r="D42" s="289">
        <v>1000</v>
      </c>
      <c r="E42" s="194">
        <v>31419.166358356164</v>
      </c>
    </row>
    <row r="43" spans="2:10" s="92" customFormat="1" ht="15" x14ac:dyDescent="0.25">
      <c r="B43" s="25" t="s">
        <v>452</v>
      </c>
      <c r="C43" s="193" t="s">
        <v>449</v>
      </c>
      <c r="D43" s="289">
        <v>1000</v>
      </c>
      <c r="E43" s="194">
        <v>2271346.9700000002</v>
      </c>
    </row>
    <row r="44" spans="2:10" s="92" customFormat="1" ht="15" x14ac:dyDescent="0.25">
      <c r="B44" s="22" t="s">
        <v>191</v>
      </c>
      <c r="C44" s="282"/>
      <c r="D44" s="33"/>
      <c r="E44" s="285">
        <f>SUM(E35:E43)</f>
        <v>8591908.216358358</v>
      </c>
    </row>
    <row r="45" spans="2:10" s="92" customFormat="1" ht="15" x14ac:dyDescent="0.25">
      <c r="B45" s="22" t="s">
        <v>192</v>
      </c>
      <c r="C45" s="282"/>
      <c r="D45" s="33"/>
      <c r="E45" s="285">
        <v>7166.48</v>
      </c>
    </row>
    <row r="46" spans="2:10" s="92" customFormat="1" ht="15" x14ac:dyDescent="0.25">
      <c r="B46" s="22" t="s">
        <v>193</v>
      </c>
      <c r="C46" s="282"/>
      <c r="D46" s="33"/>
      <c r="E46" s="284">
        <f>+E44*E45</f>
        <v>61573738394.367844</v>
      </c>
    </row>
    <row r="47" spans="2:10" s="92" customFormat="1" ht="15" x14ac:dyDescent="0.25">
      <c r="B47" s="224">
        <v>45016</v>
      </c>
      <c r="C47" s="283"/>
      <c r="D47" s="23"/>
      <c r="E47" s="284">
        <f>+E46+E34</f>
        <v>204945268627.91229</v>
      </c>
    </row>
    <row r="48" spans="2:10" s="92" customFormat="1" ht="15" x14ac:dyDescent="0.25">
      <c r="B48" s="224">
        <v>44926</v>
      </c>
      <c r="C48" s="283"/>
      <c r="D48" s="23"/>
      <c r="E48" s="286">
        <v>215667591262</v>
      </c>
    </row>
    <row r="49" spans="2:10" s="92" customFormat="1" ht="15" x14ac:dyDescent="0.25">
      <c r="C49" s="257"/>
      <c r="D49" s="257"/>
    </row>
    <row r="50" spans="2:10" s="92" customFormat="1" ht="15" x14ac:dyDescent="0.25">
      <c r="B50" s="22" t="s">
        <v>103</v>
      </c>
      <c r="C50" s="23"/>
      <c r="D50" s="23"/>
      <c r="E50" s="22"/>
    </row>
    <row r="51" spans="2:10" s="92" customFormat="1" ht="15" x14ac:dyDescent="0.25">
      <c r="B51" s="37" t="s">
        <v>458</v>
      </c>
      <c r="C51" s="38" t="s">
        <v>459</v>
      </c>
      <c r="D51" s="181">
        <v>200000000</v>
      </c>
      <c r="E51" s="125">
        <v>1002000000</v>
      </c>
      <c r="F51" s="2"/>
    </row>
    <row r="52" spans="2:10" s="92" customFormat="1" ht="15" x14ac:dyDescent="0.25">
      <c r="B52" s="37" t="s">
        <v>460</v>
      </c>
      <c r="C52" s="38" t="s">
        <v>459</v>
      </c>
      <c r="D52" s="181">
        <v>1000000</v>
      </c>
      <c r="E52" s="198">
        <v>4000000000</v>
      </c>
      <c r="F52" s="2"/>
    </row>
    <row r="53" spans="2:10" s="92" customFormat="1" ht="15" x14ac:dyDescent="0.25">
      <c r="B53" s="22" t="s">
        <v>190</v>
      </c>
      <c r="C53" s="38"/>
      <c r="D53" s="181"/>
      <c r="E53" s="30">
        <f>SUM(E51:E52)</f>
        <v>5002000000</v>
      </c>
      <c r="F53" s="2"/>
    </row>
    <row r="54" spans="2:10" s="92" customFormat="1" ht="15" x14ac:dyDescent="0.25">
      <c r="B54" s="224">
        <f>+B47</f>
        <v>45016</v>
      </c>
      <c r="C54" s="22"/>
      <c r="D54" s="22"/>
      <c r="E54" s="30">
        <f>+E53</f>
        <v>5002000000</v>
      </c>
      <c r="H54" s="3"/>
    </row>
    <row r="55" spans="2:10" ht="15" x14ac:dyDescent="0.25">
      <c r="B55" s="224">
        <f>+B48</f>
        <v>44926</v>
      </c>
      <c r="C55" s="39"/>
      <c r="D55" s="39"/>
      <c r="E55" s="258">
        <v>5276608750</v>
      </c>
      <c r="F55" s="92"/>
      <c r="G55" s="92"/>
    </row>
    <row r="56" spans="2:10" ht="15" x14ac:dyDescent="0.25">
      <c r="B56" s="92"/>
      <c r="C56" s="92"/>
      <c r="D56" s="92"/>
      <c r="E56" s="92"/>
      <c r="F56" s="2"/>
      <c r="G56" s="92"/>
      <c r="H56" s="92"/>
      <c r="I56" s="92"/>
      <c r="J56" s="92"/>
    </row>
    <row r="57" spans="2:10" ht="15" x14ac:dyDescent="0.25">
      <c r="B57" s="92"/>
      <c r="C57" s="92"/>
      <c r="D57" s="92"/>
      <c r="E57" s="92"/>
      <c r="F57" s="2"/>
      <c r="G57" s="92"/>
      <c r="H57" s="92"/>
      <c r="I57" s="92"/>
      <c r="J57" s="92"/>
    </row>
    <row r="58" spans="2:10" ht="15" x14ac:dyDescent="0.25">
      <c r="B58" s="316" t="s">
        <v>319</v>
      </c>
      <c r="C58" s="316"/>
      <c r="D58" s="316"/>
      <c r="E58" s="92"/>
      <c r="G58" s="92"/>
      <c r="H58" s="92"/>
      <c r="I58" s="92"/>
      <c r="J58" s="92"/>
    </row>
    <row r="59" spans="2:10" ht="15" x14ac:dyDescent="0.25">
      <c r="B59" s="92"/>
      <c r="C59" s="92"/>
      <c r="D59" s="92"/>
      <c r="E59" s="92"/>
      <c r="G59" s="92"/>
      <c r="H59" s="92"/>
      <c r="I59" s="92"/>
      <c r="J59" s="92"/>
    </row>
    <row r="60" spans="2:10" ht="30" x14ac:dyDescent="0.25">
      <c r="B60" s="19" t="s">
        <v>290</v>
      </c>
      <c r="C60" s="19" t="s">
        <v>291</v>
      </c>
      <c r="D60" s="19" t="s">
        <v>336</v>
      </c>
      <c r="E60" s="19" t="s">
        <v>309</v>
      </c>
      <c r="J60" s="92"/>
    </row>
    <row r="61" spans="2:10" ht="15" x14ac:dyDescent="0.25">
      <c r="B61" s="215">
        <v>1</v>
      </c>
      <c r="C61" s="216">
        <v>200000000</v>
      </c>
      <c r="D61" s="216">
        <v>624350695</v>
      </c>
      <c r="E61" s="216">
        <v>1002000000</v>
      </c>
      <c r="J61" s="92"/>
    </row>
    <row r="62" spans="2:10" ht="15" x14ac:dyDescent="0.25">
      <c r="B62" s="259">
        <f>+B54</f>
        <v>45016</v>
      </c>
      <c r="C62" s="217">
        <v>200000000</v>
      </c>
      <c r="D62" s="217">
        <v>624350695</v>
      </c>
      <c r="E62" s="217">
        <v>1002000000</v>
      </c>
      <c r="F62" s="16"/>
    </row>
    <row r="63" spans="2:10" ht="15" x14ac:dyDescent="0.25">
      <c r="B63" s="259">
        <f>+B55</f>
        <v>44926</v>
      </c>
      <c r="C63" s="217">
        <v>200000000</v>
      </c>
      <c r="D63" s="217">
        <v>624350695</v>
      </c>
      <c r="E63" s="217">
        <v>1002000000</v>
      </c>
      <c r="F63" s="16"/>
    </row>
  </sheetData>
  <mergeCells count="4">
    <mergeCell ref="B2:E2"/>
    <mergeCell ref="B3:E3"/>
    <mergeCell ref="B4:E4"/>
    <mergeCell ref="B58:D58"/>
  </mergeCells>
  <hyperlinks>
    <hyperlink ref="A1" location="ÍNDICE!A1" display="Indice" xr:uid="{7A0B7356-4396-4B6E-9AE7-7158DBE129CF}"/>
  </hyperlinks>
  <pageMargins left="0.25" right="0.25" top="0.75" bottom="0.75" header="0.3" footer="0.3"/>
  <pageSetup paperSize="9" scale="58" orientation="portrait" r:id="rId1"/>
  <ignoredErrors>
    <ignoredError sqref="E44" formulaRange="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D2499D-8F80-4B6B-927C-7270281210DD}">
  <sheetPr>
    <pageSetUpPr fitToPage="1"/>
  </sheetPr>
  <dimension ref="A1:P17"/>
  <sheetViews>
    <sheetView showGridLines="0" topLeftCell="E1" zoomScaleNormal="100" workbookViewId="0">
      <selection activeCell="M15" sqref="M15"/>
    </sheetView>
  </sheetViews>
  <sheetFormatPr baseColWidth="10" defaultColWidth="11.42578125" defaultRowHeight="15" x14ac:dyDescent="0.25"/>
  <cols>
    <col min="1" max="1" width="9" style="92" bestFit="1" customWidth="1"/>
    <col min="2" max="2" width="35.28515625" style="92" bestFit="1" customWidth="1"/>
    <col min="3" max="3" width="19.42578125" style="92" bestFit="1" customWidth="1"/>
    <col min="4" max="4" width="18.140625" style="92" bestFit="1" customWidth="1"/>
    <col min="5" max="6" width="15.42578125" style="92" bestFit="1" customWidth="1"/>
    <col min="7" max="7" width="19.42578125" style="92" bestFit="1" customWidth="1"/>
    <col min="8" max="8" width="18.140625" style="92" bestFit="1" customWidth="1"/>
    <col min="9" max="9" width="6.42578125" style="92" customWidth="1"/>
    <col min="10" max="10" width="15" style="92" bestFit="1" customWidth="1"/>
    <col min="11" max="11" width="18.140625" style="92" bestFit="1" customWidth="1"/>
    <col min="12" max="13" width="20.7109375" style="92" bestFit="1" customWidth="1"/>
    <col min="14" max="14" width="2.85546875" style="92" customWidth="1"/>
    <col min="15" max="15" width="15.5703125" style="92" bestFit="1" customWidth="1"/>
    <col min="16" max="16" width="16.140625" style="92" bestFit="1" customWidth="1"/>
    <col min="17" max="16384" width="11.42578125" style="92"/>
  </cols>
  <sheetData>
    <row r="1" spans="1:16" x14ac:dyDescent="0.25">
      <c r="A1" s="1" t="s">
        <v>269</v>
      </c>
    </row>
    <row r="2" spans="1:16" x14ac:dyDescent="0.25">
      <c r="A2" s="1"/>
      <c r="B2" s="348" t="s">
        <v>227</v>
      </c>
      <c r="C2" s="348"/>
      <c r="D2" s="348"/>
      <c r="E2" s="348"/>
      <c r="F2" s="348"/>
      <c r="G2" s="348"/>
      <c r="H2" s="348"/>
      <c r="I2" s="348"/>
      <c r="J2" s="348"/>
      <c r="K2" s="348"/>
      <c r="L2" s="348"/>
      <c r="M2" s="348"/>
    </row>
    <row r="3" spans="1:16" x14ac:dyDescent="0.25">
      <c r="B3" s="349" t="s">
        <v>85</v>
      </c>
      <c r="C3" s="349"/>
      <c r="D3" s="349"/>
      <c r="E3" s="349"/>
      <c r="F3" s="349"/>
      <c r="G3" s="349"/>
      <c r="H3" s="349"/>
      <c r="I3" s="349"/>
      <c r="J3" s="349"/>
      <c r="K3" s="349"/>
      <c r="L3" s="349"/>
      <c r="M3" s="349"/>
    </row>
    <row r="4" spans="1:16" x14ac:dyDescent="0.25">
      <c r="B4" s="349" t="s">
        <v>418</v>
      </c>
      <c r="C4" s="349"/>
      <c r="D4" s="349"/>
      <c r="E4" s="349"/>
      <c r="F4" s="349"/>
      <c r="G4" s="349"/>
      <c r="H4" s="349"/>
      <c r="I4" s="349"/>
      <c r="J4" s="349"/>
      <c r="K4" s="349"/>
      <c r="L4" s="349"/>
      <c r="M4" s="349"/>
    </row>
    <row r="5" spans="1:16" x14ac:dyDescent="0.25">
      <c r="B5" s="350" t="s">
        <v>294</v>
      </c>
      <c r="C5" s="350"/>
      <c r="D5" s="350"/>
      <c r="E5" s="350"/>
      <c r="F5" s="350"/>
      <c r="G5" s="350"/>
      <c r="H5" s="350"/>
      <c r="I5" s="350"/>
      <c r="J5" s="350"/>
      <c r="K5" s="350"/>
      <c r="L5" s="350"/>
      <c r="M5" s="350"/>
    </row>
    <row r="6" spans="1:16" ht="15" customHeight="1" x14ac:dyDescent="0.25">
      <c r="B6" s="351" t="s">
        <v>194</v>
      </c>
      <c r="C6" s="353" t="s">
        <v>195</v>
      </c>
      <c r="D6" s="353"/>
      <c r="E6" s="353"/>
      <c r="F6" s="353"/>
      <c r="G6" s="353"/>
      <c r="H6" s="353" t="s">
        <v>196</v>
      </c>
      <c r="I6" s="353"/>
      <c r="J6" s="353"/>
      <c r="K6" s="353"/>
      <c r="L6" s="353"/>
      <c r="M6" s="354" t="s">
        <v>197</v>
      </c>
    </row>
    <row r="7" spans="1:16" ht="30" x14ac:dyDescent="0.25">
      <c r="B7" s="352"/>
      <c r="C7" s="150" t="s">
        <v>198</v>
      </c>
      <c r="D7" s="4" t="s">
        <v>199</v>
      </c>
      <c r="E7" s="4" t="s">
        <v>200</v>
      </c>
      <c r="F7" s="150" t="s">
        <v>272</v>
      </c>
      <c r="G7" s="4" t="s">
        <v>201</v>
      </c>
      <c r="H7" s="149" t="s">
        <v>202</v>
      </c>
      <c r="I7" s="149" t="s">
        <v>199</v>
      </c>
      <c r="J7" s="5" t="s">
        <v>200</v>
      </c>
      <c r="K7" s="150" t="s">
        <v>273</v>
      </c>
      <c r="L7" s="5" t="s">
        <v>203</v>
      </c>
      <c r="M7" s="355"/>
    </row>
    <row r="8" spans="1:16" x14ac:dyDescent="0.25">
      <c r="B8" s="6"/>
      <c r="C8" s="7"/>
      <c r="D8" s="7"/>
      <c r="E8" s="7"/>
      <c r="F8" s="7"/>
      <c r="G8" s="7"/>
      <c r="H8" s="262"/>
      <c r="I8" s="7"/>
      <c r="J8" s="7"/>
      <c r="K8" s="263"/>
      <c r="L8" s="263"/>
      <c r="M8" s="7"/>
    </row>
    <row r="9" spans="1:16" x14ac:dyDescent="0.25">
      <c r="B9" s="9" t="s">
        <v>205</v>
      </c>
      <c r="C9" s="10">
        <v>613590337</v>
      </c>
      <c r="D9" s="10">
        <v>10369091</v>
      </c>
      <c r="E9" s="11">
        <v>0</v>
      </c>
      <c r="F9" s="10">
        <v>0</v>
      </c>
      <c r="G9" s="10">
        <v>623959428</v>
      </c>
      <c r="H9" s="11">
        <v>-243286447</v>
      </c>
      <c r="I9" s="11">
        <v>0</v>
      </c>
      <c r="J9" s="10">
        <v>0</v>
      </c>
      <c r="K9" s="11">
        <v>-12445842</v>
      </c>
      <c r="L9" s="11">
        <v>-255732289</v>
      </c>
      <c r="M9" s="10">
        <v>368227139</v>
      </c>
    </row>
    <row r="10" spans="1:16" x14ac:dyDescent="0.25">
      <c r="B10" s="9" t="s">
        <v>206</v>
      </c>
      <c r="C10" s="10">
        <v>364597087</v>
      </c>
      <c r="D10" s="10">
        <v>1000000</v>
      </c>
      <c r="E10" s="11">
        <v>0</v>
      </c>
      <c r="F10" s="10">
        <v>0</v>
      </c>
      <c r="G10" s="10">
        <v>365597087</v>
      </c>
      <c r="H10" s="11">
        <v>-155429878</v>
      </c>
      <c r="I10" s="11">
        <v>0</v>
      </c>
      <c r="J10" s="10">
        <v>0</v>
      </c>
      <c r="K10" s="11">
        <v>-7184130</v>
      </c>
      <c r="L10" s="11">
        <v>-162614008</v>
      </c>
      <c r="M10" s="10">
        <v>202983079</v>
      </c>
    </row>
    <row r="11" spans="1:16" x14ac:dyDescent="0.25">
      <c r="B11" s="9" t="s">
        <v>207</v>
      </c>
      <c r="C11" s="10">
        <v>682148622</v>
      </c>
      <c r="D11" s="10">
        <v>34472396</v>
      </c>
      <c r="E11" s="11">
        <v>0</v>
      </c>
      <c r="F11" s="10">
        <v>0</v>
      </c>
      <c r="G11" s="10">
        <v>716621018</v>
      </c>
      <c r="H11" s="11">
        <v>-422091306</v>
      </c>
      <c r="I11" s="11">
        <v>0</v>
      </c>
      <c r="J11" s="10">
        <v>0</v>
      </c>
      <c r="K11" s="11">
        <v>-19254570</v>
      </c>
      <c r="L11" s="11">
        <v>-441345876</v>
      </c>
      <c r="M11" s="10">
        <v>275275142</v>
      </c>
    </row>
    <row r="12" spans="1:16" x14ac:dyDescent="0.25">
      <c r="B12" s="9" t="s">
        <v>208</v>
      </c>
      <c r="C12" s="10">
        <v>1188239967</v>
      </c>
      <c r="D12" s="10">
        <v>0</v>
      </c>
      <c r="E12" s="11">
        <v>0</v>
      </c>
      <c r="F12" s="10">
        <v>0</v>
      </c>
      <c r="G12" s="10">
        <v>1188239967</v>
      </c>
      <c r="H12" s="11">
        <v>-507356403</v>
      </c>
      <c r="I12" s="11">
        <v>0</v>
      </c>
      <c r="J12" s="10">
        <v>0</v>
      </c>
      <c r="K12" s="11">
        <v>-19400200</v>
      </c>
      <c r="L12" s="11">
        <v>-526756603</v>
      </c>
      <c r="M12" s="10">
        <v>661483364</v>
      </c>
    </row>
    <row r="13" spans="1:16" x14ac:dyDescent="0.25">
      <c r="B13" s="9" t="s">
        <v>209</v>
      </c>
      <c r="C13" s="10">
        <v>645149399</v>
      </c>
      <c r="D13" s="10">
        <v>0</v>
      </c>
      <c r="E13" s="11">
        <v>0</v>
      </c>
      <c r="F13" s="10">
        <v>0</v>
      </c>
      <c r="G13" s="10">
        <v>645149399</v>
      </c>
      <c r="H13" s="11">
        <v>-631948800</v>
      </c>
      <c r="I13" s="11">
        <v>0</v>
      </c>
      <c r="J13" s="10">
        <v>0</v>
      </c>
      <c r="K13" s="11">
        <v>-1205177</v>
      </c>
      <c r="L13" s="11">
        <v>-633153977</v>
      </c>
      <c r="M13" s="10">
        <v>11995422</v>
      </c>
    </row>
    <row r="14" spans="1:16" x14ac:dyDescent="0.25">
      <c r="B14" s="9" t="s">
        <v>210</v>
      </c>
      <c r="C14" s="10">
        <v>26735570</v>
      </c>
      <c r="D14" s="10">
        <v>0</v>
      </c>
      <c r="E14" s="11">
        <v>0</v>
      </c>
      <c r="F14" s="10">
        <v>0</v>
      </c>
      <c r="G14" s="10">
        <v>26735570</v>
      </c>
      <c r="H14" s="11">
        <v>-19558032</v>
      </c>
      <c r="I14" s="11">
        <v>0</v>
      </c>
      <c r="J14" s="10">
        <v>0</v>
      </c>
      <c r="K14" s="11">
        <v>-368079</v>
      </c>
      <c r="L14" s="11">
        <v>-19926111</v>
      </c>
      <c r="M14" s="10">
        <v>6809459</v>
      </c>
    </row>
    <row r="15" spans="1:16" s="2" customFormat="1" x14ac:dyDescent="0.25">
      <c r="B15" s="290">
        <v>45016</v>
      </c>
      <c r="C15" s="264">
        <v>3520460982</v>
      </c>
      <c r="D15" s="264">
        <v>45841487</v>
      </c>
      <c r="E15" s="264">
        <v>0</v>
      </c>
      <c r="F15" s="264">
        <v>0</v>
      </c>
      <c r="G15" s="264">
        <v>3566302469</v>
      </c>
      <c r="H15" s="264">
        <v>-1979670866</v>
      </c>
      <c r="I15" s="264">
        <v>0</v>
      </c>
      <c r="J15" s="264">
        <v>0</v>
      </c>
      <c r="K15" s="264">
        <v>-59857998</v>
      </c>
      <c r="L15" s="264">
        <v>-2039528864</v>
      </c>
      <c r="M15" s="264">
        <v>1526773605</v>
      </c>
      <c r="P15" s="280"/>
    </row>
    <row r="16" spans="1:16" x14ac:dyDescent="0.25">
      <c r="B16" s="290">
        <v>44926</v>
      </c>
      <c r="C16" s="264">
        <v>3302235601</v>
      </c>
      <c r="D16" s="264">
        <v>221339686</v>
      </c>
      <c r="E16" s="264">
        <v>3114305</v>
      </c>
      <c r="F16" s="264">
        <v>0</v>
      </c>
      <c r="G16" s="264">
        <v>3520460982</v>
      </c>
      <c r="H16" s="264">
        <v>-1596453076</v>
      </c>
      <c r="I16" s="264">
        <v>0</v>
      </c>
      <c r="J16" s="264">
        <v>0</v>
      </c>
      <c r="K16" s="264">
        <v>-383217790</v>
      </c>
      <c r="L16" s="264">
        <v>-1979670866</v>
      </c>
      <c r="M16" s="264">
        <v>1540790116</v>
      </c>
    </row>
    <row r="17" spans="5:12" x14ac:dyDescent="0.25">
      <c r="E17" s="261"/>
      <c r="L17" s="261"/>
    </row>
  </sheetData>
  <mergeCells count="8">
    <mergeCell ref="B2:M2"/>
    <mergeCell ref="B3:M3"/>
    <mergeCell ref="B4:M4"/>
    <mergeCell ref="B5:M5"/>
    <mergeCell ref="B6:B7"/>
    <mergeCell ref="C6:G6"/>
    <mergeCell ref="H6:L6"/>
    <mergeCell ref="M6:M7"/>
  </mergeCells>
  <hyperlinks>
    <hyperlink ref="A1" location="ÍNDICE!A1" display="Indice" xr:uid="{7E6813C3-57F3-4F8F-8ACB-7368D6E6A7AB}"/>
  </hyperlinks>
  <pageMargins left="0.25" right="0.25" top="0.75" bottom="0.75" header="0.3" footer="0.3"/>
  <pageSetup paperSize="9" scale="43"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1D8BE9-1299-417C-B16B-715BA5683B70}">
  <sheetPr>
    <pageSetUpPr fitToPage="1"/>
  </sheetPr>
  <dimension ref="A1:M15"/>
  <sheetViews>
    <sheetView showGridLines="0" zoomScaleNormal="100" workbookViewId="0">
      <selection activeCell="C13" sqref="C13"/>
    </sheetView>
  </sheetViews>
  <sheetFormatPr baseColWidth="10" defaultColWidth="11.42578125" defaultRowHeight="15" x14ac:dyDescent="0.25"/>
  <cols>
    <col min="1" max="1" width="9" style="92" bestFit="1" customWidth="1"/>
    <col min="2" max="2" width="29" style="92" bestFit="1" customWidth="1"/>
    <col min="3" max="3" width="14.5703125" style="92" bestFit="1" customWidth="1"/>
    <col min="4" max="4" width="16.85546875" style="92" bestFit="1" customWidth="1"/>
    <col min="5" max="5" width="6.42578125" style="92" bestFit="1" customWidth="1"/>
    <col min="6" max="6" width="10.28515625" style="92" bestFit="1" customWidth="1"/>
    <col min="7" max="7" width="16.85546875" style="92" bestFit="1" customWidth="1"/>
    <col min="8" max="8" width="16.5703125" style="92" bestFit="1" customWidth="1"/>
    <col min="9" max="9" width="6.28515625" style="92" customWidth="1"/>
    <col min="10" max="10" width="6.5703125" style="92" bestFit="1" customWidth="1"/>
    <col min="11" max="11" width="15.5703125" style="92" bestFit="1" customWidth="1"/>
    <col min="12" max="12" width="17" style="92" bestFit="1" customWidth="1"/>
    <col min="13" max="13" width="20.85546875" style="92" bestFit="1" customWidth="1"/>
    <col min="14" max="14" width="2.85546875" style="92" customWidth="1"/>
    <col min="15" max="16384" width="11.42578125" style="92"/>
  </cols>
  <sheetData>
    <row r="1" spans="1:13" x14ac:dyDescent="0.25">
      <c r="A1" s="1" t="s">
        <v>269</v>
      </c>
    </row>
    <row r="2" spans="1:13" x14ac:dyDescent="0.25">
      <c r="A2" s="1"/>
      <c r="B2" s="348" t="s">
        <v>276</v>
      </c>
      <c r="C2" s="348"/>
      <c r="D2" s="348"/>
      <c r="E2" s="348"/>
      <c r="F2" s="348"/>
      <c r="G2" s="348"/>
      <c r="H2" s="348"/>
      <c r="I2" s="348"/>
      <c r="J2" s="348"/>
      <c r="K2" s="348"/>
      <c r="L2" s="348"/>
      <c r="M2" s="348"/>
    </row>
    <row r="3" spans="1:13" x14ac:dyDescent="0.25">
      <c r="B3" s="349" t="s">
        <v>85</v>
      </c>
      <c r="C3" s="349"/>
      <c r="D3" s="349"/>
      <c r="E3" s="349"/>
      <c r="F3" s="349"/>
      <c r="G3" s="349"/>
      <c r="H3" s="349"/>
      <c r="I3" s="349"/>
      <c r="J3" s="349"/>
      <c r="K3" s="349"/>
      <c r="L3" s="349"/>
      <c r="M3" s="349"/>
    </row>
    <row r="4" spans="1:13" x14ac:dyDescent="0.25">
      <c r="B4" s="349" t="s">
        <v>419</v>
      </c>
      <c r="C4" s="349"/>
      <c r="D4" s="349"/>
      <c r="E4" s="349"/>
      <c r="F4" s="349"/>
      <c r="G4" s="349"/>
      <c r="H4" s="349"/>
      <c r="I4" s="349"/>
      <c r="J4" s="349"/>
      <c r="K4" s="349"/>
      <c r="L4" s="349"/>
      <c r="M4" s="349"/>
    </row>
    <row r="5" spans="1:13" x14ac:dyDescent="0.25">
      <c r="B5" s="350" t="s">
        <v>294</v>
      </c>
      <c r="C5" s="350"/>
      <c r="D5" s="350"/>
      <c r="E5" s="350"/>
      <c r="F5" s="350"/>
      <c r="G5" s="350"/>
      <c r="H5" s="350"/>
      <c r="I5" s="350"/>
      <c r="J5" s="350"/>
      <c r="K5" s="350"/>
      <c r="L5" s="350"/>
      <c r="M5" s="350"/>
    </row>
    <row r="6" spans="1:13" x14ac:dyDescent="0.25">
      <c r="B6" s="351" t="s">
        <v>194</v>
      </c>
      <c r="C6" s="353" t="s">
        <v>195</v>
      </c>
      <c r="D6" s="353"/>
      <c r="E6" s="353"/>
      <c r="F6" s="353"/>
      <c r="G6" s="353"/>
      <c r="H6" s="353" t="s">
        <v>196</v>
      </c>
      <c r="I6" s="353"/>
      <c r="J6" s="353"/>
      <c r="K6" s="353"/>
      <c r="L6" s="353"/>
      <c r="M6" s="354" t="s">
        <v>197</v>
      </c>
    </row>
    <row r="7" spans="1:13" ht="45" x14ac:dyDescent="0.25">
      <c r="B7" s="352"/>
      <c r="C7" s="150" t="s">
        <v>198</v>
      </c>
      <c r="D7" s="4" t="s">
        <v>199</v>
      </c>
      <c r="E7" s="4" t="s">
        <v>200</v>
      </c>
      <c r="F7" s="150" t="s">
        <v>272</v>
      </c>
      <c r="G7" s="4" t="s">
        <v>201</v>
      </c>
      <c r="H7" s="149" t="s">
        <v>202</v>
      </c>
      <c r="I7" s="149" t="s">
        <v>199</v>
      </c>
      <c r="J7" s="5" t="s">
        <v>200</v>
      </c>
      <c r="K7" s="150" t="s">
        <v>273</v>
      </c>
      <c r="L7" s="5" t="s">
        <v>203</v>
      </c>
      <c r="M7" s="355"/>
    </row>
    <row r="8" spans="1:13" x14ac:dyDescent="0.25">
      <c r="B8" s="6" t="s">
        <v>204</v>
      </c>
      <c r="C8" s="7"/>
      <c r="D8" s="7"/>
      <c r="E8" s="7"/>
      <c r="F8" s="7"/>
      <c r="G8" s="7"/>
      <c r="H8" s="8"/>
      <c r="I8" s="7"/>
      <c r="J8" s="7"/>
      <c r="K8" s="7"/>
      <c r="L8" s="7"/>
      <c r="M8" s="7"/>
    </row>
    <row r="9" spans="1:13" x14ac:dyDescent="0.25">
      <c r="B9" s="12" t="s">
        <v>462</v>
      </c>
      <c r="C9" s="10">
        <v>829463193</v>
      </c>
      <c r="D9" s="10">
        <v>0</v>
      </c>
      <c r="E9" s="13">
        <v>0</v>
      </c>
      <c r="F9" s="14">
        <v>0</v>
      </c>
      <c r="G9" s="10">
        <v>829463193</v>
      </c>
      <c r="H9" s="11">
        <v>-462677428</v>
      </c>
      <c r="I9" s="13">
        <v>0</v>
      </c>
      <c r="J9" s="13">
        <v>0</v>
      </c>
      <c r="K9" s="13">
        <v>-31248609</v>
      </c>
      <c r="L9" s="13">
        <v>-493926037</v>
      </c>
      <c r="M9" s="13">
        <v>335537156</v>
      </c>
    </row>
    <row r="10" spans="1:13" x14ac:dyDescent="0.25">
      <c r="B10" s="290">
        <v>45016</v>
      </c>
      <c r="C10" s="15">
        <v>829463193</v>
      </c>
      <c r="D10" s="15">
        <v>0</v>
      </c>
      <c r="E10" s="15">
        <v>0</v>
      </c>
      <c r="F10" s="15">
        <v>0</v>
      </c>
      <c r="G10" s="15">
        <v>829463193</v>
      </c>
      <c r="H10" s="264">
        <v>-462677428</v>
      </c>
      <c r="I10" s="264">
        <v>0</v>
      </c>
      <c r="J10" s="264">
        <v>0</v>
      </c>
      <c r="K10" s="264">
        <v>-31248609</v>
      </c>
      <c r="L10" s="264">
        <v>-493926037</v>
      </c>
      <c r="M10" s="264">
        <v>335537156</v>
      </c>
    </row>
    <row r="11" spans="1:13" x14ac:dyDescent="0.25">
      <c r="B11" s="290">
        <v>44926</v>
      </c>
      <c r="C11" s="15">
        <v>743437575</v>
      </c>
      <c r="D11" s="15">
        <v>86025618</v>
      </c>
      <c r="E11" s="15">
        <v>0</v>
      </c>
      <c r="F11" s="15">
        <v>0</v>
      </c>
      <c r="G11" s="15">
        <v>829463193</v>
      </c>
      <c r="H11" s="264">
        <v>-332805349</v>
      </c>
      <c r="I11" s="264">
        <v>0</v>
      </c>
      <c r="J11" s="264">
        <v>0</v>
      </c>
      <c r="K11" s="264">
        <v>-129872079</v>
      </c>
      <c r="L11" s="264">
        <v>-462677428</v>
      </c>
      <c r="M11" s="264">
        <v>366785765</v>
      </c>
    </row>
    <row r="12" spans="1:13" x14ac:dyDescent="0.25">
      <c r="L12" s="3"/>
    </row>
    <row r="13" spans="1:13" x14ac:dyDescent="0.25">
      <c r="C13" s="261"/>
      <c r="K13" s="40"/>
      <c r="L13" s="3"/>
    </row>
    <row r="14" spans="1:13" x14ac:dyDescent="0.25">
      <c r="K14" s="3"/>
      <c r="L14" s="3"/>
      <c r="M14" s="40"/>
    </row>
    <row r="15" spans="1:13" x14ac:dyDescent="0.25">
      <c r="K15" s="3"/>
      <c r="M15" s="3"/>
    </row>
  </sheetData>
  <mergeCells count="8">
    <mergeCell ref="B2:M2"/>
    <mergeCell ref="B3:M3"/>
    <mergeCell ref="B4:M4"/>
    <mergeCell ref="B5:M5"/>
    <mergeCell ref="B6:B7"/>
    <mergeCell ref="C6:G6"/>
    <mergeCell ref="H6:L6"/>
    <mergeCell ref="M6:M7"/>
  </mergeCells>
  <hyperlinks>
    <hyperlink ref="A1" location="ÍNDICE!A1" display="Indice" xr:uid="{17D43C0D-03DD-4BE7-8401-B1E6543D4A9D}"/>
  </hyperlinks>
  <pageMargins left="0.25" right="0.25" top="0.75" bottom="0.75" header="0.3" footer="0.3"/>
  <pageSetup paperSize="9" scale="54" orientation="portrait" r:id="rId1"/>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1" Type="http://schemas.openxmlformats.org/package/2006/relationships/digital-signature/signature" Target="sig1.xml"/><Relationship Id="rId4" Type="http://schemas.openxmlformats.org/package/2006/relationships/digital-signature/signature" Target="sig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pQf6a7lV2PJyFw7RdCvWxAZS6G4YD8zZpoZa6EAEoq0=</DigestValue>
    </Reference>
    <Reference Type="http://www.w3.org/2000/09/xmldsig#Object" URI="#idOfficeObject">
      <DigestMethod Algorithm="http://www.w3.org/2001/04/xmlenc#sha256"/>
      <DigestValue>kzeN+Dsx4zoW8TUgpVwxiqIcTRp6lPe9DaEl78kgKWA=</DigestValue>
    </Reference>
    <Reference Type="http://uri.etsi.org/01903#SignedProperties" URI="#idSignedProperties">
      <Transforms>
        <Transform Algorithm="http://www.w3.org/TR/2001/REC-xml-c14n-20010315"/>
      </Transforms>
      <DigestMethod Algorithm="http://www.w3.org/2001/04/xmlenc#sha256"/>
      <DigestValue>j9mi7LfPV7i/uC8gvwEUklDcki5IoNpqD3LKoBsbwKY=</DigestValue>
    </Reference>
  </SignedInfo>
  <SignatureValue>B1ggpvWztSqeXaEF3mjrzijdElcVVUlAyDC2WwsVHZ7v8+KXJyblw4r0ODvVMfNpsTPhOqmrncRg
vApwmWvRxRstf6IJaHKx8bDa+DU+tK1u2N38UTb5fP3cIjtNryKrT0R0mLE6qykK02KbU90OSt2u
oIlPRFMB18EYKFYvCGZSr+dufu6wWe7mCbtk2GKSXy0yKMmMySCXVaL+P2OXIC7lyJPT5lyq8qc3
OJROljOihtNWypnfmC+POoC/BdVZwuDterEbU9I8Uka7BwuDW/TDZei3+kLYrQsJNmXGdIzc9Wg7
B+dQvTU5pptJ0dH6eckQGdwsyGjMVWcDvEsP1w==</SignatureValue>
  <KeyInfo>
    <X509Data>
      <X509Certificate>MIIH/zCCBeegAwIBAgIIYTMrXrPNwRwwDQYJKoZIhvcNAQELBQAwWzEXMBUGA1UEBRMOUlVDIDgwMDUwMTcyLTExGjAYBgNVBAMTEUNBLURPQ1VNRU5UQSBTLkEuMRcwFQYDVQQKEw5ET0NVTUVOVEEgUy5BLjELMAkGA1UEBhMCUFkwHhcNMjEwNTE4MTQwMjE0WhcNMjMwNTE4MTQxMjE0WjCBozELMAkGA1UEBhMCUFkxGDAWBgNVBAQMD1VHQVJURSBWSUxMQUxCQTESMBAGA1UEBRMJQ0kzODUzNzgyMRQwEgYDVQQqDAtKT1JHRSBSQU1PTjEXMBUGA1UECgwOUEVSU09OQSBGSVNJQ0ExETAPBgNVBAsMCEZJUk1BIEYyMSQwIgYDVQQDDBtKT1JHRSBSQU1PTiBVR0FSVEUgVklMTEFMQkEwggEiMA0GCSqGSIb3DQEBAQUAA4IBDwAwggEKAoIBAQDOG0TD7xO6dqfP/uh7ianGCcoWbGrclgxpFgKfdJVCXZYOzyEd5r9kjL0uHoz0ijQXoosZJFjxPf1AmYKRygbzFHQ1bPb+pgBirFq5lkfQncdNAYNw64fyVmPdW6aT3MRaKa4g1ovjDLrx4pUmmlSsZPXBguI+surs7fcDNrcduAUuvksitpc7A91VEaBO3GST7c51R7Zzbwqk4c3AnrXCZP6k/4jlHSsuGlHQ0XP79s5z5FwhtDlMbLO7GYOpJB6Rk+RQ5EEQmYJ/y4sL0yNQhhOJOu59ugh+RJqVBoHt1HZLjpnnjWal+Z/4Nl138kGE21pNjYw+U53CXaQrdk/hAgMBAAGjggN8MIIDeDAMBgNVHRMBAf8EAjAAMA4GA1UdDwEB/wQEAwIF4DAqBgNVHSUBAf8EIDAeBggrBgEFBQcDAQYIKwYBBQUHAwIGCCsGAQUFBwMEMB0GA1UdDgQWBBQxinE+Tt60Z+HIBygbTK2op0KuNTCBlwYIKwYBBQUHAQEEgYowgYcwOgYIKwYBBQUHMAGGLmh0dHBzOi8vd3d3LmRvY3VtZW50YS5jb20ucHkvZmlybWFkaWdpdGFsL29zY3AwSQYIKwYBBQUHMAKGPWh0dHBzOi8vd3d3LmRvY3VtZW50YS5jb20ucHkvZmlybWFkaWdpdGFsL2Rlc2Nhcmdhcy9jYWRvYy5jcnQwHwYDVR0jBBgwFoAUQCasJlxij8b1AlTkjcEaJtbupbIwTwYDVR0fBEgwRjBEoEKgQIY+aHR0cHM6Ly93d3cuZG9jdW1lbnRhLmNvbS5weS9maXJtYWRpZ2l0YWwvZGVzY2FyZ2FzL2NybGRvYy5jcmwwIAYDVR0RBBkwF4EVanVnYXJ0ZUBjYWRpZW0uY29tLnB5MIIB3QYDVR0gBIIB1DCCAdAwggHMBg4rBgEEAYL5OwEBAQYBATCCAbgwPwYIKwYBBQUHAgEWM2h0dHBzOi8vd3d3LmRvY3VtZW50YS5jb20ucHkvZmlybWFkaWdpdGFsL2Rlc2NhcmdhczCBwAYIKwYBBQUHAgIwgbMagbBFc3RlIGVzIHVuIGNlcnRpZmljYWRvIGRlIHBlcnNvbmEgZu1zaWNhIGN1eWEgY2xhdmUgcHJpdmFkYSBlc3ThIGNvbnRlbmlkYSBlbiB1biBt82R1bG8gZGUgaGFyZHdhcmUgc2VndXJvIHkgc3UgZmluYWxpZGFkIGVzIGF1dGVudGljYXIgYSBzdSB0aXR1bGFyIG8gZ2VuZXJhciBmaXJtYXMgZGlnaXRhbGVzLjCBsQYIKwYBBQUHAgIwgaQagaFUaGlzIGlzIGFuIGVuZCB1c2VyIGNlcnRpZmljYXRlIHdob3NlIHByaXZhdGUga2V5IGlzIGVtYmVkZGVkIHdpdGhpbiBhIHNlY3VyZSBoYXJkd2FyZSBtb2R1bGUgdGhhdCBhaW1zIHRvIGF1dGhlbnRpY2F0ZSBpdHMgb3duZXIgb3IgZ2VuZXJhdGUgZGlnaXRhbCBzaWduYXR1cmVzLjANBgkqhkiG9w0BAQsFAAOCAgEADFV42szU8vllZ1D4+DSONtq8+FIf6S/X4v8JklgWCb4jdp3wKKozUG3h363kyFf0hMU7MJb+gSyhbESnEkHARIKW+iMM1WKJFieSCbElxkGUpIrz/PtzZOCb14FRE2v9nFVBe41b+QBYhxOgO+KGCUQaIYQGKpdbtufruAmqYGX5+IqrAklqFnV3+RNQyf9c3XrjAsmArqBpnMeqBAsOt6GgGCtHJDvWjk+TB6WFo8a7GbiAloRfGksCL6RXhKXNScNRSlRxfKZz/rC1JcxP56Z6q7F06x0gOEduTKjDxKV9V+v/7Z1Uq0N8b1gWbgmgJ28lMPKQj/Cth9zftbos62b726Ry6P2F1m3QDrEjt0owSa2LthEs1ZG4ZgEjp8uqTi7Z0E5ZAFycj0b9uRcdGGWqd5Qgla68Agu1hbAUJjvqqk1I0bDtx5aToZYgHN/3FAXUek2SX3tR24VnZwiA7UG/TdHzSN2EFlMa+U7/qlbDfQLD2VGK+bYpP08f5xAW4hBb0rhxLXg0fHjRzpNR5yL1V8WSuZ+njY1bC6TVQpgf4IXH/ze3ECIAVgPE6BnPFW3A37N8FkoF6HxdDC8oi0Khs/w8DbH4F7veSSDtJXcpNKtlbD30gkof9GKz7jKxEvvF5kYQ6j2uPAOUXMd8sXCfcZXCgKvYZvsj4LWloYE=</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256"/>
        <DigestValue>A86zVTj70nB/9aR3XUP5lCsvi9G/KrK3r+DW6c7tGf8=</DigestValue>
      </Reference>
      <Reference URI="/xl/calcChain.xml?ContentType=application/vnd.openxmlformats-officedocument.spreadsheetml.calcChain+xml">
        <DigestMethod Algorithm="http://www.w3.org/2001/04/xmlenc#sha256"/>
        <DigestValue>GDDXkOUvXZfXtdJJkQVhdJowVF2T98E30cIzMCTT1as=</DigestValue>
      </Reference>
      <Reference URI="/xl/printerSettings/printerSettings1.bin?ContentType=application/vnd.openxmlformats-officedocument.spreadsheetml.printerSettings">
        <DigestMethod Algorithm="http://www.w3.org/2001/04/xmlenc#sha256"/>
        <DigestValue>qGXZcrzDgdhNvAS3AyZDLhykr44lRkGbi7JNwkXuIVs=</DigestValue>
      </Reference>
      <Reference URI="/xl/printerSettings/printerSettings10.bin?ContentType=application/vnd.openxmlformats-officedocument.spreadsheetml.printerSettings">
        <DigestMethod Algorithm="http://www.w3.org/2001/04/xmlenc#sha256"/>
        <DigestValue>bzyOj14cvP3a7ufQLDK9DMakH/5E0ioD/R0jTOnJwS0=</DigestValue>
      </Reference>
      <Reference URI="/xl/printerSettings/printerSettings11.bin?ContentType=application/vnd.openxmlformats-officedocument.spreadsheetml.printerSettings">
        <DigestMethod Algorithm="http://www.w3.org/2001/04/xmlenc#sha256"/>
        <DigestValue>cnbBJFqcdBXB0PAcrrK2AwpRXRZM19rPG1pFJqPNkhw=</DigestValue>
      </Reference>
      <Reference URI="/xl/printerSettings/printerSettings12.bin?ContentType=application/vnd.openxmlformats-officedocument.spreadsheetml.printerSettings">
        <DigestMethod Algorithm="http://www.w3.org/2001/04/xmlenc#sha256"/>
        <DigestValue>VqHqp0AvkdN2RNTuDH187vOMfq1K4E261hSrDSu41ME=</DigestValue>
      </Reference>
      <Reference URI="/xl/printerSettings/printerSettings2.bin?ContentType=application/vnd.openxmlformats-officedocument.spreadsheetml.printerSettings">
        <DigestMethod Algorithm="http://www.w3.org/2001/04/xmlenc#sha256"/>
        <DigestValue>jjm5t8q4k1ag7C+qXGGBPmp6/Y7t0TLrx8nT6hbauPY=</DigestValue>
      </Reference>
      <Reference URI="/xl/printerSettings/printerSettings3.bin?ContentType=application/vnd.openxmlformats-officedocument.spreadsheetml.printerSettings">
        <DigestMethod Algorithm="http://www.w3.org/2001/04/xmlenc#sha256"/>
        <DigestValue>FLOzQasJOr6V+xie40sBxIsRsPGS3rbxBqz+GubeKUY=</DigestValue>
      </Reference>
      <Reference URI="/xl/printerSettings/printerSettings4.bin?ContentType=application/vnd.openxmlformats-officedocument.spreadsheetml.printerSettings">
        <DigestMethod Algorithm="http://www.w3.org/2001/04/xmlenc#sha256"/>
        <DigestValue>qqeMuvtIFzZhkNPAd4DKamTKy0gbx04edvzoLFGPrr4=</DigestValue>
      </Reference>
      <Reference URI="/xl/printerSettings/printerSettings5.bin?ContentType=application/vnd.openxmlformats-officedocument.spreadsheetml.printerSettings">
        <DigestMethod Algorithm="http://www.w3.org/2001/04/xmlenc#sha256"/>
        <DigestValue>zzIpXoiXNlc/KLmYeKfBVtrpfQVGvR3yoqEFST6l+3w=</DigestValue>
      </Reference>
      <Reference URI="/xl/printerSettings/printerSettings6.bin?ContentType=application/vnd.openxmlformats-officedocument.spreadsheetml.printerSettings">
        <DigestMethod Algorithm="http://www.w3.org/2001/04/xmlenc#sha256"/>
        <DigestValue>edrF4z9QQLbsn3RbkhQsNqTcMaWocBf4hbYXXCQxD9A=</DigestValue>
      </Reference>
      <Reference URI="/xl/printerSettings/printerSettings7.bin?ContentType=application/vnd.openxmlformats-officedocument.spreadsheetml.printerSettings">
        <DigestMethod Algorithm="http://www.w3.org/2001/04/xmlenc#sha256"/>
        <DigestValue>mRBIAjIWC2uppehar2Y8jMELXU8HRHcyffocgBjMrAU=</DigestValue>
      </Reference>
      <Reference URI="/xl/printerSettings/printerSettings8.bin?ContentType=application/vnd.openxmlformats-officedocument.spreadsheetml.printerSettings">
        <DigestMethod Algorithm="http://www.w3.org/2001/04/xmlenc#sha256"/>
        <DigestValue>BIXpMVM5ZcILZLY1slL65nHYiGipqrxgdWqgif+fH8I=</DigestValue>
      </Reference>
      <Reference URI="/xl/printerSettings/printerSettings9.bin?ContentType=application/vnd.openxmlformats-officedocument.spreadsheetml.printerSettings">
        <DigestMethod Algorithm="http://www.w3.org/2001/04/xmlenc#sha256"/>
        <DigestValue>BIXpMVM5ZcILZLY1slL65nHYiGipqrxgdWqgif+fH8I=</DigestValue>
      </Reference>
      <Reference URI="/xl/sharedStrings.xml?ContentType=application/vnd.openxmlformats-officedocument.spreadsheetml.sharedStrings+xml">
        <DigestMethod Algorithm="http://www.w3.org/2001/04/xmlenc#sha256"/>
        <DigestValue>WdK2gdEjtac5tROjXZ9P49rUAi5lBA0PS5PMgwJe82I=</DigestValue>
      </Reference>
      <Reference URI="/xl/styles.xml?ContentType=application/vnd.openxmlformats-officedocument.spreadsheetml.styles+xml">
        <DigestMethod Algorithm="http://www.w3.org/2001/04/xmlenc#sha256"/>
        <DigestValue>k1zLPNrNLKWMw5IXFEqf8wI7D6J0SzknxdI45brJA28=</DigestValue>
      </Reference>
      <Reference URI="/xl/theme/theme1.xml?ContentType=application/vnd.openxmlformats-officedocument.theme+xml">
        <DigestMethod Algorithm="http://www.w3.org/2001/04/xmlenc#sha256"/>
        <DigestValue>6X+H6oZv8bFWXDlENb4AFhS8/e674SGlKGn83vH5aSI=</DigestValue>
      </Reference>
      <Reference URI="/xl/workbook.xml?ContentType=application/vnd.openxmlformats-officedocument.spreadsheetml.sheet.main+xml">
        <DigestMethod Algorithm="http://www.w3.org/2001/04/xmlenc#sha256"/>
        <DigestValue>ctVIRNawihntOaRzEN9ia+YaWzq4l5La62fczjt5gFU=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DFvVPqoIk86WVQiP0UyA3uzCQioz46PDY/dKih+lBrk=</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jKXVFx1HGVIO24c9gNTdtZXWAhN/RaoLgU3SJbP+8Bw=</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vl8xLDneCfmICoinYSqYoDNVXtqBCFGfNOh4xxRDeEQ=</DigestValue>
      </Reference>
      <Reference URI="/xl/worksheets/_rels/sheet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TWJiJsJGh0BdAm0oPe27QOTNDIPyDccHYmu7Z1P+efA=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ie1t59T+oh4xR4rir291kA0PxL5MlUFD/HEFvVUbc9Y=</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QSYMNFtFM/We0x/y91OmLCZOt/Fg9jrJRLrG/1nsbrY=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Auuqa0XyaXU4hdxM770k/DVyj5HFS3KFPVMKRz5ysj0=</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KT/CqvyuV6uSjWC5ynXnrxXR9G3iaDSosVAugHGTKbE=</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cHSaoSNm5nCotqUe+dTLnc1pBKvYzluxU+g0Bl3uMr8=</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yc48oc/QmVpCKOyTQC/b+mtn1WuyjRR/gC7AuLuMWdI=</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FDvnHPD6/CGwKxcEIE18HsOXjfGgVY46IoBPe6h8Lj0=</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VBtVSFlIxzcUXhEx+UnzQXmVxs4DIyAhk4b2Ww66f00=</DigestValue>
      </Reference>
      <Reference URI="/xl/worksheets/sheet1.xml?ContentType=application/vnd.openxmlformats-officedocument.spreadsheetml.worksheet+xml">
        <DigestMethod Algorithm="http://www.w3.org/2001/04/xmlenc#sha256"/>
        <DigestValue>vxYg9ittR3bZJDR2uDRy5kY2RA9NSwJzTFI/mbu2dpg=</DigestValue>
      </Reference>
      <Reference URI="/xl/worksheets/sheet10.xml?ContentType=application/vnd.openxmlformats-officedocument.spreadsheetml.worksheet+xml">
        <DigestMethod Algorithm="http://www.w3.org/2001/04/xmlenc#sha256"/>
        <DigestValue>DM3DjdHv6VlugYCmIPYs57ubfJlJwdwMTfzc+45xnM0=</DigestValue>
      </Reference>
      <Reference URI="/xl/worksheets/sheet11.xml?ContentType=application/vnd.openxmlformats-officedocument.spreadsheetml.worksheet+xml">
        <DigestMethod Algorithm="http://www.w3.org/2001/04/xmlenc#sha256"/>
        <DigestValue>ln6EGUwCGfwq9ZEcBqL37Gz1ymtlHN8mk3nTl+5KGCg=</DigestValue>
      </Reference>
      <Reference URI="/xl/worksheets/sheet12.xml?ContentType=application/vnd.openxmlformats-officedocument.spreadsheetml.worksheet+xml">
        <DigestMethod Algorithm="http://www.w3.org/2001/04/xmlenc#sha256"/>
        <DigestValue>IWKvN6dmIdTh/NhflLJzCyhie8cc+nkbghSMn0TZw/0=</DigestValue>
      </Reference>
      <Reference URI="/xl/worksheets/sheet2.xml?ContentType=application/vnd.openxmlformats-officedocument.spreadsheetml.worksheet+xml">
        <DigestMethod Algorithm="http://www.w3.org/2001/04/xmlenc#sha256"/>
        <DigestValue>oxHCkujln8EhnS8Yl6+ZcMfz7K9taZJF5+1mnNzX4lo=</DigestValue>
      </Reference>
      <Reference URI="/xl/worksheets/sheet3.xml?ContentType=application/vnd.openxmlformats-officedocument.spreadsheetml.worksheet+xml">
        <DigestMethod Algorithm="http://www.w3.org/2001/04/xmlenc#sha256"/>
        <DigestValue>KMnCLAmSm9yTUnSstUxx9NpJamUVIKZeyffKAgDndwc=</DigestValue>
      </Reference>
      <Reference URI="/xl/worksheets/sheet4.xml?ContentType=application/vnd.openxmlformats-officedocument.spreadsheetml.worksheet+xml">
        <DigestMethod Algorithm="http://www.w3.org/2001/04/xmlenc#sha256"/>
        <DigestValue>3dGLxXjtR7woM8485lBGH8JGZwKK4JeKvBWEiNYCxAg=</DigestValue>
      </Reference>
      <Reference URI="/xl/worksheets/sheet5.xml?ContentType=application/vnd.openxmlformats-officedocument.spreadsheetml.worksheet+xml">
        <DigestMethod Algorithm="http://www.w3.org/2001/04/xmlenc#sha256"/>
        <DigestValue>6EuHmppEIqE/7xw9Xvx7NdMdrX8LUdeaQZ8asgYo7do=</DigestValue>
      </Reference>
      <Reference URI="/xl/worksheets/sheet6.xml?ContentType=application/vnd.openxmlformats-officedocument.spreadsheetml.worksheet+xml">
        <DigestMethod Algorithm="http://www.w3.org/2001/04/xmlenc#sha256"/>
        <DigestValue>mRhGLldZmWTPjEWToIkcCKiDGy5NFri7UzRLV5FVl3o=</DigestValue>
      </Reference>
      <Reference URI="/xl/worksheets/sheet7.xml?ContentType=application/vnd.openxmlformats-officedocument.spreadsheetml.worksheet+xml">
        <DigestMethod Algorithm="http://www.w3.org/2001/04/xmlenc#sha256"/>
        <DigestValue>NiaxMa8MmSbPglW5RHxG9cWpf2GPBbh1ypUZU0vDdl0=</DigestValue>
      </Reference>
      <Reference URI="/xl/worksheets/sheet8.xml?ContentType=application/vnd.openxmlformats-officedocument.spreadsheetml.worksheet+xml">
        <DigestMethod Algorithm="http://www.w3.org/2001/04/xmlenc#sha256"/>
        <DigestValue>QWfLOfWuozYWGT4OYvQkDqukHNF7MRehhVhk6pHEN44=</DigestValue>
      </Reference>
      <Reference URI="/xl/worksheets/sheet9.xml?ContentType=application/vnd.openxmlformats-officedocument.spreadsheetml.worksheet+xml">
        <DigestMethod Algorithm="http://www.w3.org/2001/04/xmlenc#sha256"/>
        <DigestValue>MCn8VeuI/FA7kq8jhgVOM6uk+BvTqkl5Itz6o0qagvQ=</DigestValue>
      </Reference>
    </Manifest>
    <SignatureProperties>
      <SignatureProperty Id="idSignatureTime" Target="#idPackageSignature">
        <mdssi:SignatureTime xmlns:mdssi="http://schemas.openxmlformats.org/package/2006/digital-signature">
          <mdssi:Format>YYYY-MM-DDThh:mm:ssTZD</mdssi:Format>
          <mdssi:Value>2023-05-12T16:00:49Z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CONTADOR</SignatureComments>
          <WindowsVersion>10.0</WindowsVersion>
          <OfficeVersion>16.0.16327/24</OfficeVersion>
          <ApplicationVersion>16.0.16327</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2023-05-12T16:00:49Z</xd:SigningTime>
          <xd:SigningCertificate>
            <xd:Cert>
              <xd:CertDigest>
                <DigestMethod Algorithm="http://www.w3.org/2001/04/xmlenc#sha256"/>
                <DigestValue>Poi+G/XhmEHgtGk3JY42IXaAdXt1S5rJIpx7Au4BGFg=</DigestValue>
              </xd:CertDigest>
              <xd:IssuerSerial>
                <X509IssuerName>C=PY, O=DOCUMENTA S.A., CN=CA-DOCUMENTA S.A., SERIALNUMBER=RUC 80050172-1</X509IssuerName>
                <X509SerialNumber>7003989531234779420</X509SerialNumber>
              </xd:IssuerSerial>
            </xd:Cert>
          </xd:SigningCertificate>
          <xd:SignaturePolicyIdentifier>
            <xd:SignaturePolicyImplied/>
          </xd:SignaturePolicyIdentifier>
        </xd:SignedSignatureProperties>
        <xd:SignedDataObjectProperties>
          <xd:CommitmentTypeIndication>
            <xd:CommitmentTypeId>
              <xd:Identifier>http://uri.etsi.org/01903/v1.2.2#ProofOfOrigin</xd:Identifier>
              <xd:Description>Creó y aprobó este documento</xd:Description>
            </xd:CommitmentTypeId>
            <xd:AllSignedDataObjects/>
            <xd:CommitmentTypeQualifiers>
              <xd:CommitmentTypeQualifier>CONTADOR</xd:CommitmentTypeQualifier>
            </xd:CommitmentTypeQualifiers>
          </xd:CommitmentTypeIndication>
        </xd:SignedDataObjectProperties>
      </xd:SignedProperties>
      <xd:UnsignedProperties>
        <xd:UnsignedSignatureProperties>
          <xd:CertificateValues>
            <xd:EncapsulatedX509Certificate>MIIHqTCCBZGgAwIBAgIQWC+ij8rcjflWoRe765RflzANBgkqhkiG9w0BAQsFADBvMQswCQYDVQQGEwJQWTErMCkGA1UECgwiTWluaXN0ZXJpbyBkZSBJbmR1c3RyaWEgeSBDb21lcmNpbzEzMDEGA1UEAwwqQXV0b3JpZGFkIENlcnRpZmljYWRvcmEgUmHDrXogZGVsIFBhcmFndWF5MB4XDTE2MDEyMTE3MzkwN1oXDTI2MDEyMTE3MzkwN1owWzEXMBUGA1UEBRMOUlVDIDgwMDUwMTcyLTExGjAYBgNVBAMTEUNBLURPQ1VNRU5UQSBTLkEuMRcwFQYDVQQKEw5ET0NVTUVOVEEgUy5BLjELMAkGA1UEBhMCUFkwggIiMA0GCSqGSIb3DQEBAQUAA4ICDwAwggIKAoICAQD945XFHgasDzMiYEmYi3plyca69N8oZ2P/hk+D/VTF+X5H6btEEiBu1KNEf35B5e2pyeOAOBsduFcJAgh3tjNAQGcY057ad1eCdBf6pbXv8Mhio0jlcGSvlmF+OVTTYvTUwF2HbgHDqOiQDJpnDzMhVXmNKfKH7W62QYKp0fKB8F8li1ChNt30za2bqzeTntqq3kCXHlhbjHlLMHqV76MgsEeHuSJMtxOBbQatlxyJRmcEfUyF/hu8A8q3caWLFOzfsJbTfpAxkxo3/ewkRVF/SAj70/3VBrw+IY/9TTTeS2oYrWkurC3tT5KTmwr1mMKIBprkVRVqzWuh+4HyPmgF/u4kqI6A8xiA1mdsk+hCP5zICkEv+qwjP9mK4pq1gTvjvuQ6sbu2+qBaUi5nTr/L81Y5vSvLOR0Hod7GmCx9p7JWMzEVAGmh28F0ZqPt5Ry37w4DLdtrBJPzdyso36OZseNaXM3puukBisbv2vyt2ydUvuLwEbl2oYDKcvfifCLauqlgwCv5BKFuxBDL/KKaxnJZBYKbEtgY9ztwYEY8xyAbyQqH/JAB88VW04vw7GVkdUPu7mw1udKafyJXRrqlsrAbCTWdtwYuXJPj3mi/x3z6+Fg1+kx9izYU/5+DtGLhk3YN0eIObqtjUjBhqT+u1rJ3iZtalwRtDBhEb5ehrQIDAQABo4ICUzCCAk8wEgYDVR0TAQH/BAgwBgEB/wIBADAOBgNVHQ8BAf8EBAMCAQYwHQYDVR0OBBYEFEAmrCZcYo/G9QJU5I3BGibW7qWyMB8GA1UdIwQYMBaAFMLEEfIqaEQMACjsTNYp25L7Xr3WMIGJBggrBgEFBQcBAQR9MHswPgYIKwYBBQUHMAKGMmh0dHA6Ly93d3cuYWNyYWl6Lmdvdi5weS9jcnQvYWNfcmFpel9weV9zaGEyNTYuY3J0MDkGCCsGAQUFBzABhi1odHRwOi8vd3d3LmRvY3VtZW50YS5jb20ucHkvZmlybWFkaWdpdGFsL29jc3AwggEdBgNVHSAEggEUMIIBEDCCAQwGA1UdIDCCAQMwNgYIKwYBBQUHAgEWKmh0dHA6Ly93d3cuYWNyYWl6Lmdvdi5weS9jcHMvcG9saXRpY2FzLnBkZjBmBggrBgEFBQcCAjBaGlhDZXJ0aWZpY2Fkb3MgZW1pdGlkb3MgZGVudHJvIGRlbCBtYXJjbyBkZSBsYSBQS0kgUGFyYWd1YXkgYmFqbyBsYSBqZXJhcnF1aWEgZGUgc3UgQUNSYWl6MGEGCCsGAQUFBwICMFUaU0lzc3VlZCBDZXJ0aWZpY2F0ZXMgaW4gdGhlIHNjb3BlIG9mIHRoZSBQS0kgUGFyYWd1YXkgdW5kZXIgdGhlIGhpZXJhY2h5IG9mIFJPT1QgQ0EuMDwGA1UdHwQ1MDMwMaAvoC2GK2h0dHA6Ly93d3cuYWNyYWl6Lmdvdi5weS9hcmwvYWNfcmFpel9weS5jcmwwDQYJKoZIhvcNAQELBQADggIBAGK+wo/po7oT9Qq40OltXGGgBIA3i4NGFQ5UBsWU3tI+O3jNkBi/9k/BkYHVT9UxWNHUxoZw+QJsAKl5f8wQksVH18Scq5Z+RUSBQ7v1hvvH1m2P7FXcB0nf+nwDVoDyGv57EmhKofwQibUzKajDts6JrsXyugQhVbLynSCw4qPMJLpImpL21LxxVMcryQMYymYUAr3DrMLOUuXxKLXCSOf8oP/PSmBvKldr2xeGJ5kowMxq0Af8mn7+pnm3yi0Ons5plFugKv3eSAmBY3zBS5NGPt9FFY/9FeNbCNXLEIRhaCx3T/6lSfIJZU5fCfLUY3y0hkSwuoK1gf/hHFyqyN/PrJ8E9PbyEzpMYwc51K+PhRRMcrJaD9txveHz8XjDrjjoISL+ZV54LMzUi5sF++nG79TLxDaC4vBtg6I8mOooFqzbsYgM3R4SaElTQIv6dSEZX1wKJXh25RbldqePe4Alnwe3vU97ZrTEpKPQkRM4lPJVElOicbYR1Wx5xrvyFucagF6IVeP4IZLJt1L4rbiSzPq027Q8jECgeJeRQWVKS8nQ8KyMfA0tgAuL3Vtub5pSbMI3xqtQwdJtOgwFj2iVp1BQv3XegF6OySbw/sk46AGWOTwb6vwUPq5TfnuNzO92keBxGg+aWylEC25zYFPYpAq384g5lmVaV53zmp1f</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Vg6WPdl/zWrOLRdgxNb/cc31g7fcPxdzLWgkDGzmxuA=</DigestValue>
    </Reference>
    <Reference Type="http://www.w3.org/2000/09/xmldsig#Object" URI="#idOfficeObject">
      <DigestMethod Algorithm="http://www.w3.org/2001/04/xmlenc#sha256"/>
      <DigestValue>EuSbL2Q8CFHDsoY6HXiBGr29gnSoK2zqFmPP4prnwjY=</DigestValue>
    </Reference>
    <Reference Type="http://uri.etsi.org/01903#SignedProperties" URI="#idSignedProperties">
      <Transforms>
        <Transform Algorithm="http://www.w3.org/TR/2001/REC-xml-c14n-20010315"/>
      </Transforms>
      <DigestMethod Algorithm="http://www.w3.org/2001/04/xmlenc#sha256"/>
      <DigestValue>8f/npD/pzeoghFrlzwli/4SYyPwfTA6mbmIM5KdGF98=</DigestValue>
    </Reference>
  </SignedInfo>
  <SignatureValue>f3MSP3z3xtN8Tfu1+mKGhtJABKzpj0ywWHSXv49DJfHi/8lCDaxktCuhnpq4wZ91G93E/70dlTLx
8UHOEXWnMHcmh0cMbg01HXshvNi8ve7Oc/YZ0wS5cQD74idmixZTyp0OkPktzl9WPVSy7Wb9nX57
wNCr6Wr9yUK9ISvtcD+8KGaL81H5pIGiUNwQ486Y05C+5kUSRz5eJXXyu/r2Q8SGwducdXLk6o4o
0m+MMWS/xi5N07QnEvm6JbeYVIZIIFdN2OBr6fQ49+XD7frZ3lJjNaavsbocKKlBNtjlm3gbVnto
WbSC3ZNMRMzUOejPJNdwtLYqFgfhS1D6bc+H9g==</SignatureValue>
  <KeyInfo>
    <X509Data>
      <X509Certificate>MIIHOTCCBSGgAwIBAgIIBShUvBJmmOEwDQYJKoZIhvcNAQELBQAwWzEXMBUGA1UEBRMOUlVDIDgwMDUwMTcyLTExGjAYBgNVBAMTEUNBLURPQ1VNRU5UQSBTLkEuMRcwFQYDVQQKEw5ET0NVTUVOVEEgUy5BLjELMAkGA1UEBhMCUFkwHhcNMjIwODA5MTUyMjE5WhcNMjQwODA4MTUzMjE5WjCBkTELMAkGA1UEBhMCUFkxDjAMBgNVBAQMBUdFTEFZMRIwEAYDVQQFEwlDSTIwNTgwNjcxFTATBgNVBCoMDEVMSUFTIE1JR1VFTDEXMBUGA1UECgwOUEVSU09OQSBGSVNJQ0ExETAPBgNVBAsMCEZJUk1BIEYyMRswGQYDVQQDDBJFTElBUyBNSUdVRUwgR0VMQVkwggEiMA0GCSqGSIb3DQEBAQUAA4IBDwAwggEKAoIBAQDwWxOs+PgJycsipwqrw6og52MmKAqVCSj4Q6MglwpwG/68yY96xQPGSRfI+HX4vArjYhkuKFzw3jX9KrLksXYocEgk9OzNLOgbtqhYoxXJ9WaaWMUDgwnsbVn1XUVNLp2RQdXG8rxVgPmHCm9dCHLgkO3gUJ6NclvqGw8jK1U3euEHJ0CKrXvew7axOefxrvCTfJ5ZQvaymCd4NU1l9RceIPlKIfkRtWQkhPzjP++y7RA2S494eJX/Y2YgKhfJ+dqdz0jEKg8+LOcTG6xqs11DuR6r+UhjnWEdTaqc/zNJtzmZXVt31DqEvlMaoSZZi+9csaaKfetS7b+JdLDWvG2FAgMBAAGjggLIMIICxDAMBgNVHRMBAf8EAjAAMA4GA1UdDwEB/wQEAwIF4DAnBgNVHSUEIDAeBggrBgEFBQcDAQYIKwYBBQUHAwIGCCsGAQUFBwMEMB0GA1UdDgQWBBQI8huz11Fs9r+QZVdrC0MUtOFq8zCBlwYIKwYBBQUHAQEEgYowgYcwOgYIKwYBBQUHMAGGLmh0dHBzOi8vd3d3LmRvY3VtZW50YS5jb20ucHkvZmlybWFkaWdpdGFsL29zY3AwSQYIKwYBBQUHMAKGPWh0dHBzOi8vd3d3LmRvY3VtZW50YS5jb20ucHkvZmlybWFkaWdpdGFsL2Rlc2Nhcmdhcy9jYWRvYy5jcnQwHwYDVR0jBBgwFoAUQCasJlxij8b1AlTkjcEaJtbupbIwTwYDVR0fBEgwRjBEoEKgQIY+aHR0cHM6Ly93d3cuZG9jdW1lbnRhLmNvbS5weS9maXJtYWRpZ2l0YWwvZGVzY2FyZ2FzL2NybGRvYy5jcmwwHwYDVR0RBBgwFoEUZWdlbGF5QGNhZGllbS5jb20ucHkwggEtBgNVHSAEggEkMIIBIDCCARwGDSsGAQQBgvk7AQEBCgEwggEJMC8GCCsGAQUFBwIBFiNodHRwczovL3d3dy5kaWdpdG8uY29tLnB5L2Rlc2NhcmdhczCB1QYIKwYBBQUHAgIwgcgagcVDZXJ0aWZpY2FkbyBjdWFsaWZpY2FkbyBkZSBmaXJtYSBlbGVjdHLzbmljYSB0aXBvIEYyIChjbGF2ZXMgZW4gZGlzcG9zaXRpdm8gY3VhbGlmaWNhZG8pLCBzdWpldGEgYSBsYXMgY29uZGljaW9uZXMgZGUgdXNvIGV4cHVlc3RhcyBlbiBsYSBEZWNsYXJhY2nzbiBkZSBQcuFjdGljYXMgZGUgQ2VydGlmaWNhY2nzbiBkZSBET0NVTUVOVEEgUy5BLjANBgkqhkiG9w0BAQsFAAOCAgEAvo228aOxSGlBeBCKOZ3JhWO+yyOFZM74HUW8j8uRbUdDuW+05unNZUVM+Rm1XcQZ8abc8xr1aInUKjeY8x1Pex9ravH2kqBO5dSRwnxN0iR0BnpE7hB5w6EIGivEWc69ASJXap7QpNd3AWl8CaSg9KDVCzzw96OUfNJL4vy1b65uZigHH3/5brXYuJqYg3xisOaqCnBOnRlbjykXBmwDOmw6a+65EGwtJ42oMYyRcrckXTmSi0pCZ9P+RmELGhYa5vdvsDtN4iQ544ElcVCotjAwJksProN/OzrUypeZPGFNTphcn5RdJ3eZ+JEyCXs7r2DrqZtqCSjMQ9vT1hc7MVuZjqay2Iz1nf93LI0UrjWRLSeOu6nCVtk/WMw7+0V4JrRY+UK4Tmwf3PyHkM3qi56VrmpKoOoOvdrp4Nm+tlU+l8uxFpMy9wXIrExUfhPs9is3UTAC5yEixM0IAc5/Tfajdz0JnI+QK8w+WHC31CkIs5j87ZtYlq9UVe7RJ2lKmuufIfrSnqUBdWZ924rLr5kDRPtuAXF2bVQzW2988ow3M47L43akuCrNPLqDzAMuNbUWJH8/WIZIt/J26TjSPoW6/w1mf/xfdY82sBnEZoh2XhSD3SeJ9TqgtM13LeYdJMcD5NFmx2bjUoLSaz7XSYd4LtqZJzIbIECqXUV0Fj4=</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Transform>
          <Transform Algorithm="http://www.w3.org/TR/2001/REC-xml-c14n-20010315"/>
        </Transforms>
        <DigestMethod Algorithm="http://www.w3.org/2001/04/xmlenc#sha256"/>
        <DigestValue>A86zVTj70nB/9aR3XUP5lCsvi9G/KrK3r+DW6c7tGf8=</DigestValue>
      </Reference>
      <Reference URI="/xl/calcChain.xml?ContentType=application/vnd.openxmlformats-officedocument.spreadsheetml.calcChain+xml">
        <DigestMethod Algorithm="http://www.w3.org/2001/04/xmlenc#sha256"/>
        <DigestValue>GDDXkOUvXZfXtdJJkQVhdJowVF2T98E30cIzMCTT1as=</DigestValue>
      </Reference>
      <Reference URI="/xl/printerSettings/printerSettings1.bin?ContentType=application/vnd.openxmlformats-officedocument.spreadsheetml.printerSettings">
        <DigestMethod Algorithm="http://www.w3.org/2001/04/xmlenc#sha256"/>
        <DigestValue>qGXZcrzDgdhNvAS3AyZDLhykr44lRkGbi7JNwkXuIVs=</DigestValue>
      </Reference>
      <Reference URI="/xl/printerSettings/printerSettings10.bin?ContentType=application/vnd.openxmlformats-officedocument.spreadsheetml.printerSettings">
        <DigestMethod Algorithm="http://www.w3.org/2001/04/xmlenc#sha256"/>
        <DigestValue>bzyOj14cvP3a7ufQLDK9DMakH/5E0ioD/R0jTOnJwS0=</DigestValue>
      </Reference>
      <Reference URI="/xl/printerSettings/printerSettings11.bin?ContentType=application/vnd.openxmlformats-officedocument.spreadsheetml.printerSettings">
        <DigestMethod Algorithm="http://www.w3.org/2001/04/xmlenc#sha256"/>
        <DigestValue>cnbBJFqcdBXB0PAcrrK2AwpRXRZM19rPG1pFJqPNkhw=</DigestValue>
      </Reference>
      <Reference URI="/xl/printerSettings/printerSettings12.bin?ContentType=application/vnd.openxmlformats-officedocument.spreadsheetml.printerSettings">
        <DigestMethod Algorithm="http://www.w3.org/2001/04/xmlenc#sha256"/>
        <DigestValue>VqHqp0AvkdN2RNTuDH187vOMfq1K4E261hSrDSu41ME=</DigestValue>
      </Reference>
      <Reference URI="/xl/printerSettings/printerSettings2.bin?ContentType=application/vnd.openxmlformats-officedocument.spreadsheetml.printerSettings">
        <DigestMethod Algorithm="http://www.w3.org/2001/04/xmlenc#sha256"/>
        <DigestValue>jjm5t8q4k1ag7C+qXGGBPmp6/Y7t0TLrx8nT6hbauPY=</DigestValue>
      </Reference>
      <Reference URI="/xl/printerSettings/printerSettings3.bin?ContentType=application/vnd.openxmlformats-officedocument.spreadsheetml.printerSettings">
        <DigestMethod Algorithm="http://www.w3.org/2001/04/xmlenc#sha256"/>
        <DigestValue>FLOzQasJOr6V+xie40sBxIsRsPGS3rbxBqz+GubeKUY=</DigestValue>
      </Reference>
      <Reference URI="/xl/printerSettings/printerSettings4.bin?ContentType=application/vnd.openxmlformats-officedocument.spreadsheetml.printerSettings">
        <DigestMethod Algorithm="http://www.w3.org/2001/04/xmlenc#sha256"/>
        <DigestValue>qqeMuvtIFzZhkNPAd4DKamTKy0gbx04edvzoLFGPrr4=</DigestValue>
      </Reference>
      <Reference URI="/xl/printerSettings/printerSettings5.bin?ContentType=application/vnd.openxmlformats-officedocument.spreadsheetml.printerSettings">
        <DigestMethod Algorithm="http://www.w3.org/2001/04/xmlenc#sha256"/>
        <DigestValue>zzIpXoiXNlc/KLmYeKfBVtrpfQVGvR3yoqEFST6l+3w=</DigestValue>
      </Reference>
      <Reference URI="/xl/printerSettings/printerSettings6.bin?ContentType=application/vnd.openxmlformats-officedocument.spreadsheetml.printerSettings">
        <DigestMethod Algorithm="http://www.w3.org/2001/04/xmlenc#sha256"/>
        <DigestValue>edrF4z9QQLbsn3RbkhQsNqTcMaWocBf4hbYXXCQxD9A=</DigestValue>
      </Reference>
      <Reference URI="/xl/printerSettings/printerSettings7.bin?ContentType=application/vnd.openxmlformats-officedocument.spreadsheetml.printerSettings">
        <DigestMethod Algorithm="http://www.w3.org/2001/04/xmlenc#sha256"/>
        <DigestValue>mRBIAjIWC2uppehar2Y8jMELXU8HRHcyffocgBjMrAU=</DigestValue>
      </Reference>
      <Reference URI="/xl/printerSettings/printerSettings8.bin?ContentType=application/vnd.openxmlformats-officedocument.spreadsheetml.printerSettings">
        <DigestMethod Algorithm="http://www.w3.org/2001/04/xmlenc#sha256"/>
        <DigestValue>BIXpMVM5ZcILZLY1slL65nHYiGipqrxgdWqgif+fH8I=</DigestValue>
      </Reference>
      <Reference URI="/xl/printerSettings/printerSettings9.bin?ContentType=application/vnd.openxmlformats-officedocument.spreadsheetml.printerSettings">
        <DigestMethod Algorithm="http://www.w3.org/2001/04/xmlenc#sha256"/>
        <DigestValue>BIXpMVM5ZcILZLY1slL65nHYiGipqrxgdWqgif+fH8I=</DigestValue>
      </Reference>
      <Reference URI="/xl/sharedStrings.xml?ContentType=application/vnd.openxmlformats-officedocument.spreadsheetml.sharedStrings+xml">
        <DigestMethod Algorithm="http://www.w3.org/2001/04/xmlenc#sha256"/>
        <DigestValue>WdK2gdEjtac5tROjXZ9P49rUAi5lBA0PS5PMgwJe82I=</DigestValue>
      </Reference>
      <Reference URI="/xl/styles.xml?ContentType=application/vnd.openxmlformats-officedocument.spreadsheetml.styles+xml">
        <DigestMethod Algorithm="http://www.w3.org/2001/04/xmlenc#sha256"/>
        <DigestValue>k1zLPNrNLKWMw5IXFEqf8wI7D6J0SzknxdI45brJA28=</DigestValue>
      </Reference>
      <Reference URI="/xl/theme/theme1.xml?ContentType=application/vnd.openxmlformats-officedocument.theme+xml">
        <DigestMethod Algorithm="http://www.w3.org/2001/04/xmlenc#sha256"/>
        <DigestValue>6X+H6oZv8bFWXDlENb4AFhS8/e674SGlKGn83vH5aSI=</DigestValue>
      </Reference>
      <Reference URI="/xl/workbook.xml?ContentType=application/vnd.openxmlformats-officedocument.spreadsheetml.sheet.main+xml">
        <DigestMethod Algorithm="http://www.w3.org/2001/04/xmlenc#sha256"/>
        <DigestValue>ctVIRNawihntOaRzEN9ia+YaWzq4l5La62fczjt5gFU=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DFvVPqoIk86WVQiP0UyA3uzCQioz46PDY/dKih+lBrk=</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jKXVFx1HGVIO24c9gNTdtZXWAhN/RaoLgU3SJbP+8Bw=</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vl8xLDneCfmICoinYSqYoDNVXtqBCFGfNOh4xxRDeEQ=</DigestValue>
      </Reference>
      <Reference URI="/xl/worksheets/_rels/sheet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TWJiJsJGh0BdAm0oPe27QOTNDIPyDccHYmu7Z1P+efA=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ie1t59T+oh4xR4rir291kA0PxL5MlUFD/HEFvVUbc9Y=</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QSYMNFtFM/We0x/y91OmLCZOt/Fg9jrJRLrG/1nsbrY=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Auuqa0XyaXU4hdxM770k/DVyj5HFS3KFPVMKRz5ysj0=</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KT/CqvyuV6uSjWC5ynXnrxXR9G3iaDSosVAugHGTKbE=</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cHSaoSNm5nCotqUe+dTLnc1pBKvYzluxU+g0Bl3uMr8=</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yc48oc/QmVpCKOyTQC/b+mtn1WuyjRR/gC7AuLuMWdI=</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FDvnHPD6/CGwKxcEIE18HsOXjfGgVY46IoBPe6h8Lj0=</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VBtVSFlIxzcUXhEx+UnzQXmVxs4DIyAhk4b2Ww66f00=</DigestValue>
      </Reference>
      <Reference URI="/xl/worksheets/sheet1.xml?ContentType=application/vnd.openxmlformats-officedocument.spreadsheetml.worksheet+xml">
        <DigestMethod Algorithm="http://www.w3.org/2001/04/xmlenc#sha256"/>
        <DigestValue>vxYg9ittR3bZJDR2uDRy5kY2RA9NSwJzTFI/mbu2dpg=</DigestValue>
      </Reference>
      <Reference URI="/xl/worksheets/sheet10.xml?ContentType=application/vnd.openxmlformats-officedocument.spreadsheetml.worksheet+xml">
        <DigestMethod Algorithm="http://www.w3.org/2001/04/xmlenc#sha256"/>
        <DigestValue>DM3DjdHv6VlugYCmIPYs57ubfJlJwdwMTfzc+45xnM0=</DigestValue>
      </Reference>
      <Reference URI="/xl/worksheets/sheet11.xml?ContentType=application/vnd.openxmlformats-officedocument.spreadsheetml.worksheet+xml">
        <DigestMethod Algorithm="http://www.w3.org/2001/04/xmlenc#sha256"/>
        <DigestValue>ln6EGUwCGfwq9ZEcBqL37Gz1ymtlHN8mk3nTl+5KGCg=</DigestValue>
      </Reference>
      <Reference URI="/xl/worksheets/sheet12.xml?ContentType=application/vnd.openxmlformats-officedocument.spreadsheetml.worksheet+xml">
        <DigestMethod Algorithm="http://www.w3.org/2001/04/xmlenc#sha256"/>
        <DigestValue>IWKvN6dmIdTh/NhflLJzCyhie8cc+nkbghSMn0TZw/0=</DigestValue>
      </Reference>
      <Reference URI="/xl/worksheets/sheet2.xml?ContentType=application/vnd.openxmlformats-officedocument.spreadsheetml.worksheet+xml">
        <DigestMethod Algorithm="http://www.w3.org/2001/04/xmlenc#sha256"/>
        <DigestValue>oxHCkujln8EhnS8Yl6+ZcMfz7K9taZJF5+1mnNzX4lo=</DigestValue>
      </Reference>
      <Reference URI="/xl/worksheets/sheet3.xml?ContentType=application/vnd.openxmlformats-officedocument.spreadsheetml.worksheet+xml">
        <DigestMethod Algorithm="http://www.w3.org/2001/04/xmlenc#sha256"/>
        <DigestValue>KMnCLAmSm9yTUnSstUxx9NpJamUVIKZeyffKAgDndwc=</DigestValue>
      </Reference>
      <Reference URI="/xl/worksheets/sheet4.xml?ContentType=application/vnd.openxmlformats-officedocument.spreadsheetml.worksheet+xml">
        <DigestMethod Algorithm="http://www.w3.org/2001/04/xmlenc#sha256"/>
        <DigestValue>3dGLxXjtR7woM8485lBGH8JGZwKK4JeKvBWEiNYCxAg=</DigestValue>
      </Reference>
      <Reference URI="/xl/worksheets/sheet5.xml?ContentType=application/vnd.openxmlformats-officedocument.spreadsheetml.worksheet+xml">
        <DigestMethod Algorithm="http://www.w3.org/2001/04/xmlenc#sha256"/>
        <DigestValue>6EuHmppEIqE/7xw9Xvx7NdMdrX8LUdeaQZ8asgYo7do=</DigestValue>
      </Reference>
      <Reference URI="/xl/worksheets/sheet6.xml?ContentType=application/vnd.openxmlformats-officedocument.spreadsheetml.worksheet+xml">
        <DigestMethod Algorithm="http://www.w3.org/2001/04/xmlenc#sha256"/>
        <DigestValue>mRhGLldZmWTPjEWToIkcCKiDGy5NFri7UzRLV5FVl3o=</DigestValue>
      </Reference>
      <Reference URI="/xl/worksheets/sheet7.xml?ContentType=application/vnd.openxmlformats-officedocument.spreadsheetml.worksheet+xml">
        <DigestMethod Algorithm="http://www.w3.org/2001/04/xmlenc#sha256"/>
        <DigestValue>NiaxMa8MmSbPglW5RHxG9cWpf2GPBbh1ypUZU0vDdl0=</DigestValue>
      </Reference>
      <Reference URI="/xl/worksheets/sheet8.xml?ContentType=application/vnd.openxmlformats-officedocument.spreadsheetml.worksheet+xml">
        <DigestMethod Algorithm="http://www.w3.org/2001/04/xmlenc#sha256"/>
        <DigestValue>QWfLOfWuozYWGT4OYvQkDqukHNF7MRehhVhk6pHEN44=</DigestValue>
      </Reference>
      <Reference URI="/xl/worksheets/sheet9.xml?ContentType=application/vnd.openxmlformats-officedocument.spreadsheetml.worksheet+xml">
        <DigestMethod Algorithm="http://www.w3.org/2001/04/xmlenc#sha256"/>
        <DigestValue>MCn8VeuI/FA7kq8jhgVOM6uk+BvTqkl5Itz6o0qagvQ=</DigestValue>
      </Reference>
    </Manifest>
    <SignatureProperties>
      <SignatureProperty Id="idSignatureTime" Target="#idPackageSignature">
        <mdssi:SignatureTime xmlns:mdssi="http://schemas.openxmlformats.org/package/2006/digital-signature">
          <mdssi:Format>YYYY-MM-DDThh:mm:ssTZD</mdssi:Format>
          <mdssi:Value>2023-05-12T16:10:10Z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Presidente</SignatureComments>
          <WindowsVersion>10.0</WindowsVersion>
          <OfficeVersion>16.0.16327/24</OfficeVersion>
          <ApplicationVersion>16.0.16327</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2023-05-12T16:10:10Z</xd:SigningTime>
          <xd:SigningCertificate>
            <xd:Cert>
              <xd:CertDigest>
                <DigestMethod Algorithm="http://www.w3.org/2001/04/xmlenc#sha256"/>
                <DigestValue>3YDUisgzjewudTc9EgrfUV3Xg7ysMXB5Ia2IIF2mOP4=</DigestValue>
              </xd:CertDigest>
              <xd:IssuerSerial>
                <X509IssuerName>C=PY, O=DOCUMENTA S.A., CN=CA-DOCUMENTA S.A., SERIALNUMBER=RUC 80050172-1</X509IssuerName>
                <X509SerialNumber>371640135997364449</X509SerialNumber>
              </xd:IssuerSerial>
            </xd:Cert>
          </xd:SigningCertificate>
          <xd:SignaturePolicyIdentifier>
            <xd:SignaturePolicyImplied/>
          </xd:SignaturePolicyIdentifier>
        </xd:SignedSignatureProperties>
        <xd:SignedDataObjectProperties>
          <xd:CommitmentTypeIndication>
            <xd:CommitmentTypeId>
              <xd:Identifier>http://uri.etsi.org/01903/v1.2.2#ProofOfCreation</xd:Identifier>
              <xd:Description>Creó este documento</xd:Description>
            </xd:CommitmentTypeId>
            <xd:AllSignedDataObjects/>
            <xd:CommitmentTypeQualifiers>
              <xd:CommitmentTypeQualifier>Presidente</xd:CommitmentTypeQualifier>
            </xd:CommitmentTypeQualifiers>
          </xd:CommitmentTypeIndication>
        </xd:SignedDataObjectProperties>
      </xd:SignedProperties>
      <xd:UnsignedProperties>
        <xd:UnsignedSignatureProperties>
          <xd:CertificateValues>
            <xd:EncapsulatedX509Certificate>MIIHqTCCBZGgAwIBAgIQWC+ij8rcjflWoRe765RflzANBgkqhkiG9w0BAQsFADBvMQswCQYDVQQGEwJQWTErMCkGA1UECgwiTWluaXN0ZXJpbyBkZSBJbmR1c3RyaWEgeSBDb21lcmNpbzEzMDEGA1UEAwwqQXV0b3JpZGFkIENlcnRpZmljYWRvcmEgUmHDrXogZGVsIFBhcmFndWF5MB4XDTE2MDEyMTE3MzkwN1oXDTI2MDEyMTE3MzkwN1owWzEXMBUGA1UEBRMOUlVDIDgwMDUwMTcyLTExGjAYBgNVBAMTEUNBLURPQ1VNRU5UQSBTLkEuMRcwFQYDVQQKEw5ET0NVTUVOVEEgUy5BLjELMAkGA1UEBhMCUFkwggIiMA0GCSqGSIb3DQEBAQUAA4ICDwAwggIKAoICAQD945XFHgasDzMiYEmYi3plyca69N8oZ2P/hk+D/VTF+X5H6btEEiBu1KNEf35B5e2pyeOAOBsduFcJAgh3tjNAQGcY057ad1eCdBf6pbXv8Mhio0jlcGSvlmF+OVTTYvTUwF2HbgHDqOiQDJpnDzMhVXmNKfKH7W62QYKp0fKB8F8li1ChNt30za2bqzeTntqq3kCXHlhbjHlLMHqV76MgsEeHuSJMtxOBbQatlxyJRmcEfUyF/hu8A8q3caWLFOzfsJbTfpAxkxo3/ewkRVF/SAj70/3VBrw+IY/9TTTeS2oYrWkurC3tT5KTmwr1mMKIBprkVRVqzWuh+4HyPmgF/u4kqI6A8xiA1mdsk+hCP5zICkEv+qwjP9mK4pq1gTvjvuQ6sbu2+qBaUi5nTr/L81Y5vSvLOR0Hod7GmCx9p7JWMzEVAGmh28F0ZqPt5Ry37w4DLdtrBJPzdyso36OZseNaXM3puukBisbv2vyt2ydUvuLwEbl2oYDKcvfifCLauqlgwCv5BKFuxBDL/KKaxnJZBYKbEtgY9ztwYEY8xyAbyQqH/JAB88VW04vw7GVkdUPu7mw1udKafyJXRrqlsrAbCTWdtwYuXJPj3mi/x3z6+Fg1+kx9izYU/5+DtGLhk3YN0eIObqtjUjBhqT+u1rJ3iZtalwRtDBhEb5ehrQIDAQABo4ICUzCCAk8wEgYDVR0TAQH/BAgwBgEB/wIBADAOBgNVHQ8BAf8EBAMCAQYwHQYDVR0OBBYEFEAmrCZcYo/G9QJU5I3BGibW7qWyMB8GA1UdIwQYMBaAFMLEEfIqaEQMACjsTNYp25L7Xr3WMIGJBggrBgEFBQcBAQR9MHswPgYIKwYBBQUHMAKGMmh0dHA6Ly93d3cuYWNyYWl6Lmdvdi5weS9jcnQvYWNfcmFpel9weV9zaGEyNTYuY3J0MDkGCCsGAQUFBzABhi1odHRwOi8vd3d3LmRvY3VtZW50YS5jb20ucHkvZmlybWFkaWdpdGFsL29jc3AwggEdBgNVHSAEggEUMIIBEDCCAQwGA1UdIDCCAQMwNgYIKwYBBQUHAgEWKmh0dHA6Ly93d3cuYWNyYWl6Lmdvdi5weS9jcHMvcG9saXRpY2FzLnBkZjBmBggrBgEFBQcCAjBaGlhDZXJ0aWZpY2Fkb3MgZW1pdGlkb3MgZGVudHJvIGRlbCBtYXJjbyBkZSBsYSBQS0kgUGFyYWd1YXkgYmFqbyBsYSBqZXJhcnF1aWEgZGUgc3UgQUNSYWl6MGEGCCsGAQUFBwICMFUaU0lzc3VlZCBDZXJ0aWZpY2F0ZXMgaW4gdGhlIHNjb3BlIG9mIHRoZSBQS0kgUGFyYWd1YXkgdW5kZXIgdGhlIGhpZXJhY2h5IG9mIFJPT1QgQ0EuMDwGA1UdHwQ1MDMwMaAvoC2GK2h0dHA6Ly93d3cuYWNyYWl6Lmdvdi5weS9hcmwvYWNfcmFpel9weS5jcmwwDQYJKoZIhvcNAQELBQADggIBAGK+wo/po7oT9Qq40OltXGGgBIA3i4NGFQ5UBsWU3tI+O3jNkBi/9k/BkYHVT9UxWNHUxoZw+QJsAKl5f8wQksVH18Scq5Z+RUSBQ7v1hvvH1m2P7FXcB0nf+nwDVoDyGv57EmhKofwQibUzKajDts6JrsXyugQhVbLynSCw4qPMJLpImpL21LxxVMcryQMYymYUAr3DrMLOUuXxKLXCSOf8oP/PSmBvKldr2xeGJ5kowMxq0Af8mn7+pnm3yi0Ons5plFugKv3eSAmBY3zBS5NGPt9FFY/9FeNbCNXLEIRhaCx3T/6lSfIJZU5fCfLUY3y0hkSwuoK1gf/hHFyqyN/PrJ8E9PbyEzpMYwc51K+PhRRMcrJaD9txveHz8XjDrjjoISL+ZV54LMzUi5sF++nG79TLxDaC4vBtg6I8mOooFqzbsYgM3R4SaElTQIv6dSEZX1wKJXh25RbldqePe4Alnwe3vU97ZrTEpKPQkRM4lPJVElOicbYR1Wx5xrvyFucagF6IVeP4IZLJt1L4rbiSzPq027Q8jECgeJeRQWVKS8nQ8KyMfA0tgAuL3Vtub5pSbMI3xqtQwdJtOgwFj2iVp1BQv3XegF6OySbw/sk46AGWOTwb6vwUPq5TfnuNzO92keBxGg+aWylEC25zYFPYpAq384g5lmVaV53zmp1f</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sgUI5JQLFkKx5jmQlGw9K237OGDZXTUW6vt8v+iMTGI=</DigestValue>
    </Reference>
    <Reference Type="http://www.w3.org/2000/09/xmldsig#Object" URI="#idOfficeObject">
      <DigestMethod Algorithm="http://www.w3.org/2001/04/xmlenc#sha256"/>
      <DigestValue>iV9rd+jUWUQdYcurpJ09IlZ0/R1ps5bttySUOySKnx0=</DigestValue>
    </Reference>
    <Reference Type="http://uri.etsi.org/01903#SignedProperties" URI="#idSignedProperties">
      <Transforms>
        <Transform Algorithm="http://www.w3.org/TR/2001/REC-xml-c14n-20010315"/>
      </Transforms>
      <DigestMethod Algorithm="http://www.w3.org/2001/04/xmlenc#sha256"/>
      <DigestValue>HUKznoEw+1x4xgDs+1MueHekJifaCLPRD3QHTNtVNEc=</DigestValue>
    </Reference>
  </SignedInfo>
  <SignatureValue>vu6rDskGHWqPSCHXuQe0E7H3hLOdEnDEFScIe6fg3fafknJdgVMImp10152xHbDEIVq35IKwj2Us
Oj6kBJFrtJW06qmGNkc4Hp/Aq0kyLOiAcNFLWGibVaW8zkrYqqkdK/u2eqPFyqD5sQPbqJ7JYi1S
ZLMDG/j7SfIi2mU8Vhs2HS9eeGMCzVMoHWBaahePH6MExSYoftb4E1uOWGQmr+D4WsbedDai4jq6
vmDpJjpO9Pbv13pLEVT39s9PXamxd5nXiO8pxKnbIoRMzK8b42J2grreSzC72GfUTDEN4ahupMGb
1LeGciZW3fS1habNAXQXmHk8pFc/52Bi7cm6cg==</SignatureValue>
  <KeyInfo>
    <X509Data>
      <X509Certificate>MIIH/DCCBeSgAwIBAgIIOi8ZW9HT0kkwDQYJKoZIhvcNAQELBQAwWzEXMBUGA1UEBRMOUlVDIDgwMDUwMTcyLTExGjAYBgNVBAMTEUNBLURPQ1VNRU5UQSBTLkEuMRcwFQYDVQQKEw5ET0NVTUVOVEEgUy5BLjELMAkGA1UEBhMCUFkwHhcNMjEwNTMxMTUwMDA2WhcNMjMwNTMxMTUxMDA2WjCBnTELMAkGA1UEBhMCUFkxFTATBgNVBAQMDEdBTEVBTk8gQkFFWjESMBAGA1UEBRMJQ0kxMzQxNTk1MRQwEgYDVQQqDAtKVUFOQSBQQUJMQTEXMBUGA1UECgwOUEVSU09OQSBGSVNJQ0ExETAPBgNVBAsMCEZJUk1BIEYyMSEwHwYDVQQDDBhKVUFOQSBQQUJMQSBHQUxFQU5PIEJBRVowggEiMA0GCSqGSIb3DQEBAQUAA4IBDwAwggEKAoIBAQDcGKK5ZkN1P5z2axsNhF1PgWW8GDfB7uO6Ggm5I1w44qzPSsClr68ib7NJ4ErllLRvGjQfOmjDvVSXolLBXAnUWkpazgoLe8xuxlnS8txy/OCJe8LpgL3iEpFC3feeCl+7rBX2xCcwGC+OAeoZbrYokHt0Ef3H68SEry6f+ei5rdvJdjua+rHbIEv8R2LpVJCGD+4OGYP/vfgVCqKhYY5deDxwRDpBheTHil0MEYwDkpKVTvJYDV7trXbx30d2cAn7/nKkme80wkxDrgh90a6ycaOfwCpbaq61+t0w/DGpU99lhlkTxRKgSwhnDACMdkNMUqM6/Nb1ZLWJ2YHwzb07AgMBAAGjggN/MIIDezAMBgNVHRMBAf8EAjAAMA4GA1UdDwEB/wQEAwIF4DAqBgNVHSUBAf8EIDAeBggrBgEFBQcDAQYIKwYBBQUHAwIGCCsGAQUFBwMEMB0GA1UdDgQWBBQAXt1IRflauSTI1MTZADw1SnNycjCBlwYIKwYBBQUHAQEEgYowgYcwOgYIKwYBBQUHMAGGLmh0dHBzOi8vd3d3LmRvY3VtZW50YS5jb20ucHkvZmlybWFkaWdpdGFsL29zY3AwSQYIKwYBBQUHMAKGPWh0dHBzOi8vd3d3LmRvY3VtZW50YS5jb20ucHkvZmlybWFkaWdpdGFsL2Rlc2Nhcmdhcy9jYWRvYy5jcnQwHwYDVR0jBBgwFoAUQCasJlxij8b1AlTkjcEaJtbupbIwTwYDVR0fBEgwRjBEoEKgQIY+aHR0cHM6Ly93d3cuZG9jdW1lbnRhLmNvbS5weS9maXJtYWRpZ2l0YWwvZGVzY2FyZ2FzL2NybGRvYy5jcmwwIwYDVR0RBBwwGoEYanVhbmlnYWwyMDExQGhvdG1haWwuY29tMIIB3QYDVR0gBIIB1DCCAdAwggHMBg4rBgEEAYL5OwEBAQYBATCCAbgwPwYIKwYBBQUHAgEWM2h0dHBzOi8vd3d3LmRvY3VtZW50YS5jb20ucHkvZmlybWFkaWdpdGFsL2Rlc2NhcmdhczCBwAYIKwYBBQUHAgIwgbMagbBFc3RlIGVzIHVuIGNlcnRpZmljYWRvIGRlIHBlcnNvbmEgZu1zaWNhIGN1eWEgY2xhdmUgcHJpdmFkYSBlc3ThIGNvbnRlbmlkYSBlbiB1biBt82R1bG8gZGUgaGFyZHdhcmUgc2VndXJvIHkgc3UgZmluYWxpZGFkIGVzIGF1dGVudGljYXIgYSBzdSB0aXR1bGFyIG8gZ2VuZXJhciBmaXJtYXMgZGlnaXRhbGVzLjCBsQYIKwYBBQUHAgIwgaQagaFUaGlzIGlzIGFuIGVuZCB1c2VyIGNlcnRpZmljYXRlIHdob3NlIHByaXZhdGUga2V5IGlzIGVtYmVkZGVkIHdpdGhpbiBhIHNlY3VyZSBoYXJkd2FyZSBtb2R1bGUgdGhhdCBhaW1zIHRvIGF1dGhlbnRpY2F0ZSBpdHMgb3duZXIgb3IgZ2VuZXJhdGUgZGlnaXRhbCBzaWduYXR1cmVzLjANBgkqhkiG9w0BAQsFAAOCAgEAoSY/IC7wNd8GNXSGUdLLlqchQK0PCS55UdMyy8gAR4P3gBjk7aUoGswtC4X4SXTDielxbPOpXnIQcfCa7PBhLGC8vhwUqpULILEZAj4W7YxYMX6driszWLXxnpaexuIY86O1saUFvoeFvo3xOUt5T0fsSvkAsK1qIEQ2bTx1ms61QES8msybX16omBpXhqREEYBDjsX3mettznwspuVRk2begmcpYTdRgmVO2Y25qImGFJOj9JmeAjrgbbDzDrMtCPKK6wJbbzZmq3WaKabwiuvAcdfyIhruVlu2Ge6cMhraVI1nYMLWV9asder6Yj1+QPd5i+fIqPVrYTEt41DCTiGRx1cqZiBIGPaYyGuphGPURuL3/ico5Q7IWDAwMARgn05RHDbT97utG2uXpwDIRkke1vgrsOqk0NX4endNmirnVpTFxuht56NmihAbm4eXaz2iWdB9B1kZreLv5x2oP9Amd9rJhiCWYzCe/pAquVrxSRst87E7zDDvx+jUad9LYt+z1sJReSPIN8MwTDoOLW5l4zO6D3YKbJkaAyrLtOreDE7ntMYYUdjXBviY51fvCvGra/w3corBLdZQrgH/YrVbCapmJgQBarJu5V7edNcbrbjAs+pXXWPspTLV4zH2SQMG4FxWIu1XMjeZWuXRQ65SIolwv+4rCF8/EHrg628=</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Transform>
          <Transform Algorithm="http://www.w3.org/TR/2001/REC-xml-c14n-20010315"/>
        </Transforms>
        <DigestMethod Algorithm="http://www.w3.org/2001/04/xmlenc#sha256"/>
        <DigestValue>A86zVTj70nB/9aR3XUP5lCsvi9G/KrK3r+DW6c7tGf8=</DigestValue>
      </Reference>
      <Reference URI="/xl/calcChain.xml?ContentType=application/vnd.openxmlformats-officedocument.spreadsheetml.calcChain+xml">
        <DigestMethod Algorithm="http://www.w3.org/2001/04/xmlenc#sha256"/>
        <DigestValue>GDDXkOUvXZfXtdJJkQVhdJowVF2T98E30cIzMCTT1as=</DigestValue>
      </Reference>
      <Reference URI="/xl/printerSettings/printerSettings1.bin?ContentType=application/vnd.openxmlformats-officedocument.spreadsheetml.printerSettings">
        <DigestMethod Algorithm="http://www.w3.org/2001/04/xmlenc#sha256"/>
        <DigestValue>qGXZcrzDgdhNvAS3AyZDLhykr44lRkGbi7JNwkXuIVs=</DigestValue>
      </Reference>
      <Reference URI="/xl/printerSettings/printerSettings10.bin?ContentType=application/vnd.openxmlformats-officedocument.spreadsheetml.printerSettings">
        <DigestMethod Algorithm="http://www.w3.org/2001/04/xmlenc#sha256"/>
        <DigestValue>bzyOj14cvP3a7ufQLDK9DMakH/5E0ioD/R0jTOnJwS0=</DigestValue>
      </Reference>
      <Reference URI="/xl/printerSettings/printerSettings11.bin?ContentType=application/vnd.openxmlformats-officedocument.spreadsheetml.printerSettings">
        <DigestMethod Algorithm="http://www.w3.org/2001/04/xmlenc#sha256"/>
        <DigestValue>cnbBJFqcdBXB0PAcrrK2AwpRXRZM19rPG1pFJqPNkhw=</DigestValue>
      </Reference>
      <Reference URI="/xl/printerSettings/printerSettings12.bin?ContentType=application/vnd.openxmlformats-officedocument.spreadsheetml.printerSettings">
        <DigestMethod Algorithm="http://www.w3.org/2001/04/xmlenc#sha256"/>
        <DigestValue>VqHqp0AvkdN2RNTuDH187vOMfq1K4E261hSrDSu41ME=</DigestValue>
      </Reference>
      <Reference URI="/xl/printerSettings/printerSettings2.bin?ContentType=application/vnd.openxmlformats-officedocument.spreadsheetml.printerSettings">
        <DigestMethod Algorithm="http://www.w3.org/2001/04/xmlenc#sha256"/>
        <DigestValue>jjm5t8q4k1ag7C+qXGGBPmp6/Y7t0TLrx8nT6hbauPY=</DigestValue>
      </Reference>
      <Reference URI="/xl/printerSettings/printerSettings3.bin?ContentType=application/vnd.openxmlformats-officedocument.spreadsheetml.printerSettings">
        <DigestMethod Algorithm="http://www.w3.org/2001/04/xmlenc#sha256"/>
        <DigestValue>FLOzQasJOr6V+xie40sBxIsRsPGS3rbxBqz+GubeKUY=</DigestValue>
      </Reference>
      <Reference URI="/xl/printerSettings/printerSettings4.bin?ContentType=application/vnd.openxmlformats-officedocument.spreadsheetml.printerSettings">
        <DigestMethod Algorithm="http://www.w3.org/2001/04/xmlenc#sha256"/>
        <DigestValue>qqeMuvtIFzZhkNPAd4DKamTKy0gbx04edvzoLFGPrr4=</DigestValue>
      </Reference>
      <Reference URI="/xl/printerSettings/printerSettings5.bin?ContentType=application/vnd.openxmlformats-officedocument.spreadsheetml.printerSettings">
        <DigestMethod Algorithm="http://www.w3.org/2001/04/xmlenc#sha256"/>
        <DigestValue>zzIpXoiXNlc/KLmYeKfBVtrpfQVGvR3yoqEFST6l+3w=</DigestValue>
      </Reference>
      <Reference URI="/xl/printerSettings/printerSettings6.bin?ContentType=application/vnd.openxmlformats-officedocument.spreadsheetml.printerSettings">
        <DigestMethod Algorithm="http://www.w3.org/2001/04/xmlenc#sha256"/>
        <DigestValue>edrF4z9QQLbsn3RbkhQsNqTcMaWocBf4hbYXXCQxD9A=</DigestValue>
      </Reference>
      <Reference URI="/xl/printerSettings/printerSettings7.bin?ContentType=application/vnd.openxmlformats-officedocument.spreadsheetml.printerSettings">
        <DigestMethod Algorithm="http://www.w3.org/2001/04/xmlenc#sha256"/>
        <DigestValue>mRBIAjIWC2uppehar2Y8jMELXU8HRHcyffocgBjMrAU=</DigestValue>
      </Reference>
      <Reference URI="/xl/printerSettings/printerSettings8.bin?ContentType=application/vnd.openxmlformats-officedocument.spreadsheetml.printerSettings">
        <DigestMethod Algorithm="http://www.w3.org/2001/04/xmlenc#sha256"/>
        <DigestValue>BIXpMVM5ZcILZLY1slL65nHYiGipqrxgdWqgif+fH8I=</DigestValue>
      </Reference>
      <Reference URI="/xl/printerSettings/printerSettings9.bin?ContentType=application/vnd.openxmlformats-officedocument.spreadsheetml.printerSettings">
        <DigestMethod Algorithm="http://www.w3.org/2001/04/xmlenc#sha256"/>
        <DigestValue>BIXpMVM5ZcILZLY1slL65nHYiGipqrxgdWqgif+fH8I=</DigestValue>
      </Reference>
      <Reference URI="/xl/sharedStrings.xml?ContentType=application/vnd.openxmlformats-officedocument.spreadsheetml.sharedStrings+xml">
        <DigestMethod Algorithm="http://www.w3.org/2001/04/xmlenc#sha256"/>
        <DigestValue>WdK2gdEjtac5tROjXZ9P49rUAi5lBA0PS5PMgwJe82I=</DigestValue>
      </Reference>
      <Reference URI="/xl/styles.xml?ContentType=application/vnd.openxmlformats-officedocument.spreadsheetml.styles+xml">
        <DigestMethod Algorithm="http://www.w3.org/2001/04/xmlenc#sha256"/>
        <DigestValue>k1zLPNrNLKWMw5IXFEqf8wI7D6J0SzknxdI45brJA28=</DigestValue>
      </Reference>
      <Reference URI="/xl/theme/theme1.xml?ContentType=application/vnd.openxmlformats-officedocument.theme+xml">
        <DigestMethod Algorithm="http://www.w3.org/2001/04/xmlenc#sha256"/>
        <DigestValue>6X+H6oZv8bFWXDlENb4AFhS8/e674SGlKGn83vH5aSI=</DigestValue>
      </Reference>
      <Reference URI="/xl/workbook.xml?ContentType=application/vnd.openxmlformats-officedocument.spreadsheetml.sheet.main+xml">
        <DigestMethod Algorithm="http://www.w3.org/2001/04/xmlenc#sha256"/>
        <DigestValue>ctVIRNawihntOaRzEN9ia+YaWzq4l5La62fczjt5gFU=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DFvVPqoIk86WVQiP0UyA3uzCQioz46PDY/dKih+lBrk=</DigestValue>
      </Reference>
      <Reference URI="/xl/worksheets/_rels/sheet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jKXVFx1HGVIO24c9gNTdtZXWAhN/RaoLgU3SJbP+8Bw=</DigestValue>
      </Reference>
      <Reference URI="/xl/worksheets/_rels/sheet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vl8xLDneCfmICoinYSqYoDNVXtqBCFGfNOh4xxRDeEQ=</DigestValue>
      </Reference>
      <Reference URI="/xl/worksheets/_rels/sheet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TWJiJsJGh0BdAm0oPe27QOTNDIPyDccHYmu7Z1P+efA=</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ie1t59T+oh4xR4rir291kA0PxL5MlUFD/HEFvVUbc9Y=</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QSYMNFtFM/We0x/y91OmLCZOt/Fg9jrJRLrG/1nsbrY=</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Auuqa0XyaXU4hdxM770k/DVyj5HFS3KFPVMKRz5ysj0=</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KT/CqvyuV6uSjWC5ynXnrxXR9G3iaDSosVAugHGTKbE=</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cHSaoSNm5nCotqUe+dTLnc1pBKvYzluxU+g0Bl3uMr8=</DigestValue>
      </Reference>
      <Reference URI="/xl/worksheets/_rels/sheet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yc48oc/QmVpCKOyTQC/b+mtn1WuyjRR/gC7AuLuMWdI=</DigestValue>
      </Reference>
      <Reference URI="/xl/worksheets/_rels/sheet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FDvnHPD6/CGwKxcEIE18HsOXjfGgVY46IoBPe6h8Lj0=</DigestValue>
      </Reference>
      <Reference URI="/xl/worksheets/_rels/sheet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VBtVSFlIxzcUXhEx+UnzQXmVxs4DIyAhk4b2Ww66f00=</DigestValue>
      </Reference>
      <Reference URI="/xl/worksheets/sheet1.xml?ContentType=application/vnd.openxmlformats-officedocument.spreadsheetml.worksheet+xml">
        <DigestMethod Algorithm="http://www.w3.org/2001/04/xmlenc#sha256"/>
        <DigestValue>vxYg9ittR3bZJDR2uDRy5kY2RA9NSwJzTFI/mbu2dpg=</DigestValue>
      </Reference>
      <Reference URI="/xl/worksheets/sheet10.xml?ContentType=application/vnd.openxmlformats-officedocument.spreadsheetml.worksheet+xml">
        <DigestMethod Algorithm="http://www.w3.org/2001/04/xmlenc#sha256"/>
        <DigestValue>DM3DjdHv6VlugYCmIPYs57ubfJlJwdwMTfzc+45xnM0=</DigestValue>
      </Reference>
      <Reference URI="/xl/worksheets/sheet11.xml?ContentType=application/vnd.openxmlformats-officedocument.spreadsheetml.worksheet+xml">
        <DigestMethod Algorithm="http://www.w3.org/2001/04/xmlenc#sha256"/>
        <DigestValue>ln6EGUwCGfwq9ZEcBqL37Gz1ymtlHN8mk3nTl+5KGCg=</DigestValue>
      </Reference>
      <Reference URI="/xl/worksheets/sheet12.xml?ContentType=application/vnd.openxmlformats-officedocument.spreadsheetml.worksheet+xml">
        <DigestMethod Algorithm="http://www.w3.org/2001/04/xmlenc#sha256"/>
        <DigestValue>IWKvN6dmIdTh/NhflLJzCyhie8cc+nkbghSMn0TZw/0=</DigestValue>
      </Reference>
      <Reference URI="/xl/worksheets/sheet2.xml?ContentType=application/vnd.openxmlformats-officedocument.spreadsheetml.worksheet+xml">
        <DigestMethod Algorithm="http://www.w3.org/2001/04/xmlenc#sha256"/>
        <DigestValue>oxHCkujln8EhnS8Yl6+ZcMfz7K9taZJF5+1mnNzX4lo=</DigestValue>
      </Reference>
      <Reference URI="/xl/worksheets/sheet3.xml?ContentType=application/vnd.openxmlformats-officedocument.spreadsheetml.worksheet+xml">
        <DigestMethod Algorithm="http://www.w3.org/2001/04/xmlenc#sha256"/>
        <DigestValue>KMnCLAmSm9yTUnSstUxx9NpJamUVIKZeyffKAgDndwc=</DigestValue>
      </Reference>
      <Reference URI="/xl/worksheets/sheet4.xml?ContentType=application/vnd.openxmlformats-officedocument.spreadsheetml.worksheet+xml">
        <DigestMethod Algorithm="http://www.w3.org/2001/04/xmlenc#sha256"/>
        <DigestValue>3dGLxXjtR7woM8485lBGH8JGZwKK4JeKvBWEiNYCxAg=</DigestValue>
      </Reference>
      <Reference URI="/xl/worksheets/sheet5.xml?ContentType=application/vnd.openxmlformats-officedocument.spreadsheetml.worksheet+xml">
        <DigestMethod Algorithm="http://www.w3.org/2001/04/xmlenc#sha256"/>
        <DigestValue>6EuHmppEIqE/7xw9Xvx7NdMdrX8LUdeaQZ8asgYo7do=</DigestValue>
      </Reference>
      <Reference URI="/xl/worksheets/sheet6.xml?ContentType=application/vnd.openxmlformats-officedocument.spreadsheetml.worksheet+xml">
        <DigestMethod Algorithm="http://www.w3.org/2001/04/xmlenc#sha256"/>
        <DigestValue>mRhGLldZmWTPjEWToIkcCKiDGy5NFri7UzRLV5FVl3o=</DigestValue>
      </Reference>
      <Reference URI="/xl/worksheets/sheet7.xml?ContentType=application/vnd.openxmlformats-officedocument.spreadsheetml.worksheet+xml">
        <DigestMethod Algorithm="http://www.w3.org/2001/04/xmlenc#sha256"/>
        <DigestValue>NiaxMa8MmSbPglW5RHxG9cWpf2GPBbh1ypUZU0vDdl0=</DigestValue>
      </Reference>
      <Reference URI="/xl/worksheets/sheet8.xml?ContentType=application/vnd.openxmlformats-officedocument.spreadsheetml.worksheet+xml">
        <DigestMethod Algorithm="http://www.w3.org/2001/04/xmlenc#sha256"/>
        <DigestValue>QWfLOfWuozYWGT4OYvQkDqukHNF7MRehhVhk6pHEN44=</DigestValue>
      </Reference>
      <Reference URI="/xl/worksheets/sheet9.xml?ContentType=application/vnd.openxmlformats-officedocument.spreadsheetml.worksheet+xml">
        <DigestMethod Algorithm="http://www.w3.org/2001/04/xmlenc#sha256"/>
        <DigestValue>MCn8VeuI/FA7kq8jhgVOM6uk+BvTqkl5Itz6o0qagvQ=</DigestValue>
      </Reference>
    </Manifest>
    <SignatureProperties>
      <SignatureProperty Id="idSignatureTime" Target="#idPackageSignature">
        <mdssi:SignatureTime xmlns:mdssi="http://schemas.openxmlformats.org/package/2006/digital-signature">
          <mdssi:Format>YYYY-MM-DDThh:mm:ssTZD</mdssi:Format>
          <mdssi:Value>2023-05-12T17:31:27Z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Informe</SignatureComments>
          <WindowsVersion>10.0</WindowsVersion>
          <OfficeVersion>16.0.16327/24</OfficeVersion>
          <ApplicationVersion>16.0.16327</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2023-05-12T17:31:27Z</xd:SigningTime>
          <xd:SigningCertificate>
            <xd:Cert>
              <xd:CertDigest>
                <DigestMethod Algorithm="http://www.w3.org/2001/04/xmlenc#sha256"/>
                <DigestValue>qMciKXJjgRgFWywjXdKPwIJf0CRdQ61Fov85GtDhKkk=</DigestValue>
              </xd:CertDigest>
              <xd:IssuerSerial>
                <X509IssuerName>C=PY, O=DOCUMENTA S.A., CN=CA-DOCUMENTA S.A., SERIALNUMBER=RUC 80050172-1</X509IssuerName>
                <X509SerialNumber>4192597660258259529</X509SerialNumber>
              </xd:IssuerSerial>
            </xd:Cert>
          </xd:SigningCertificate>
          <xd:SignaturePolicyIdentifier>
            <xd:SignaturePolicyImplied/>
          </xd:SignaturePolicyIdentifier>
        </xd:SignedSignatureProperties>
      </xd: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5845aff-2e4f-4185-9b6c-b7ccf4ea8de4">
      <Terms xmlns="http://schemas.microsoft.com/office/infopath/2007/PartnerControls"/>
    </lcf76f155ced4ddcb4097134ff3c332f>
    <TaxCatchAll xmlns="2e8945e0-4060-434a-9296-88ec39959342" xsi:nil="true"/>
  </documentManagement>
</p:properties>
</file>

<file path=customXml/item2.xml>��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o" ma:contentTypeID="0x01010022A04D5FD80433458B2C003629D34133" ma:contentTypeVersion="12" ma:contentTypeDescription="Crear nuevo documento." ma:contentTypeScope="" ma:versionID="77c73f8c113c43035fe40e6842400dee">
  <xsd:schema xmlns:xsd="http://www.w3.org/2001/XMLSchema" xmlns:xs="http://www.w3.org/2001/XMLSchema" xmlns:p="http://schemas.microsoft.com/office/2006/metadata/properties" xmlns:ns2="d5845aff-2e4f-4185-9b6c-b7ccf4ea8de4" xmlns:ns3="2e8945e0-4060-434a-9296-88ec39959342" targetNamespace="http://schemas.microsoft.com/office/2006/metadata/properties" ma:root="true" ma:fieldsID="21c60fdde48316922d37f954eb9d2806" ns2:_="" ns3:_="">
    <xsd:import namespace="d5845aff-2e4f-4185-9b6c-b7ccf4ea8de4"/>
    <xsd:import namespace="2e8945e0-4060-434a-9296-88ec39959342"/>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845aff-2e4f-4185-9b6c-b7ccf4ea8d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bf57b533-a176-4645-b33c-7fea236c2aa1"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e8945e0-4060-434a-9296-88ec39959342"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5fa4682-f683-46b7-8aa9-acd6744f51ed}" ma:internalName="TaxCatchAll" ma:showField="CatchAllData" ma:web="2e8945e0-4060-434a-9296-88ec3995934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1F4C9A-4D7C-4604-BB4C-69F935F9DFDD}">
  <ds:schemaRefs>
    <ds:schemaRef ds:uri="http://purl.org/dc/elements/1.1/"/>
    <ds:schemaRef ds:uri="727e11e5-f0bc-40b2-aa03-230944aad938"/>
    <ds:schemaRef ds:uri="http://purl.org/dc/terms/"/>
    <ds:schemaRef ds:uri="http://www.w3.org/XML/1998/namespace"/>
    <ds:schemaRef ds:uri="5c546f28-f963-4913-91d3-746344b8e317"/>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23095D8B-1036-4CD5-8D0B-8B3723853474}">
  <ds:schemaRefs>
    <ds:schemaRef ds:uri="http://www.w3.org/2001/XMLSchema"/>
    <ds:schemaRef ds:uri="http://microsoft.data.visualization.engine.tours/1.0"/>
  </ds:schemaRefs>
</ds:datastoreItem>
</file>

<file path=customXml/itemProps3.xml><?xml version="1.0" encoding="utf-8"?>
<ds:datastoreItem xmlns:ds="http://schemas.openxmlformats.org/officeDocument/2006/customXml" ds:itemID="{9B1609C0-611D-482D-80D9-A966B996431D}">
  <ds:schemaRefs>
    <ds:schemaRef ds:uri="http://www.w3.org/2001/XMLSchema"/>
    <ds:schemaRef ds:uri="http://microsoft.data.visualization.Client.Excel/1.0"/>
  </ds:schemaRefs>
</ds:datastoreItem>
</file>

<file path=customXml/itemProps4.xml><?xml version="1.0" encoding="utf-8"?>
<ds:datastoreItem xmlns:ds="http://schemas.openxmlformats.org/officeDocument/2006/customXml" ds:itemID="{269503B3-65B8-42BD-BC83-EA595A005475}">
  <ds:schemaRefs>
    <ds:schemaRef ds:uri="http://schemas.microsoft.com/sharepoint/v3/contenttype/forms"/>
  </ds:schemaRefs>
</ds:datastoreItem>
</file>

<file path=customXml/itemProps5.xml><?xml version="1.0" encoding="utf-8"?>
<ds:datastoreItem xmlns:ds="http://schemas.openxmlformats.org/officeDocument/2006/customXml" ds:itemID="{D7962007-2490-43AE-9DBB-B26A2B4F167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12</vt:i4>
      </vt:variant>
    </vt:vector>
  </HeadingPairs>
  <TitlesOfParts>
    <vt:vector size="12" baseType="lpstr">
      <vt:lpstr>CARATULA</vt:lpstr>
      <vt:lpstr>ÍNDICE</vt:lpstr>
      <vt:lpstr>01</vt:lpstr>
      <vt:lpstr>02</vt:lpstr>
      <vt:lpstr>03</vt:lpstr>
      <vt:lpstr>04</vt:lpstr>
      <vt:lpstr>05</vt:lpstr>
      <vt:lpstr>06</vt:lpstr>
      <vt:lpstr>07</vt:lpstr>
      <vt:lpstr>08</vt:lpstr>
      <vt:lpstr>09</vt:lpstr>
      <vt:lpstr>10</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Jugarte</dc:creator>
  <cp:keywords/>
  <dc:description/>
  <cp:lastModifiedBy>Jorge Ugarte</cp:lastModifiedBy>
  <cp:revision/>
  <cp:lastPrinted>2022-08-16T13:54:24Z</cp:lastPrinted>
  <dcterms:created xsi:type="dcterms:W3CDTF">2015-06-05T18:19:34Z</dcterms:created>
  <dcterms:modified xsi:type="dcterms:W3CDTF">2023-05-12T14:11:48Z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0x010100805D5139E737CA46B576776EB15C92A9</vt:lpwstr>
  </property>
</Properties>
</file>